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54" autoAdjust="0"/>
  </p:normalViewPr>
  <p:slideViewPr>
    <p:cSldViewPr snapToGrid="0" snapToObjects="1">
      <p:cViewPr>
        <p:scale>
          <a:sx n="130" d="100"/>
          <a:sy n="130" d="100"/>
        </p:scale>
        <p:origin x="2004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D1E8AC1-CAE5-3F29-A2F7-E35FF8E700D8}"/>
              </a:ext>
            </a:extLst>
          </p:cNvPr>
          <p:cNvCxnSpPr>
            <a:cxnSpLocks/>
          </p:cNvCxnSpPr>
          <p:nvPr/>
        </p:nvCxnSpPr>
        <p:spPr>
          <a:xfrm flipV="1">
            <a:off x="1746302" y="7666621"/>
            <a:ext cx="0" cy="5567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7B02A16-BD2B-ED20-DB2F-ABEB21A36170}"/>
              </a:ext>
            </a:extLst>
          </p:cNvPr>
          <p:cNvCxnSpPr>
            <a:cxnSpLocks/>
          </p:cNvCxnSpPr>
          <p:nvPr/>
        </p:nvCxnSpPr>
        <p:spPr>
          <a:xfrm>
            <a:off x="3348251" y="2490282"/>
            <a:ext cx="0" cy="57364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76EDE2-0D49-A9D4-30A0-1CE1E5568FEE}"/>
              </a:ext>
            </a:extLst>
          </p:cNvPr>
          <p:cNvCxnSpPr>
            <a:cxnSpLocks/>
          </p:cNvCxnSpPr>
          <p:nvPr/>
        </p:nvCxnSpPr>
        <p:spPr>
          <a:xfrm>
            <a:off x="3352800" y="1630267"/>
            <a:ext cx="0" cy="9681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DAC347-C2BA-2074-053A-DB078FA96A96}"/>
              </a:ext>
            </a:extLst>
          </p:cNvPr>
          <p:cNvCxnSpPr>
            <a:cxnSpLocks/>
          </p:cNvCxnSpPr>
          <p:nvPr/>
        </p:nvCxnSpPr>
        <p:spPr>
          <a:xfrm>
            <a:off x="1075765" y="1842881"/>
            <a:ext cx="505817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E0778F1B-CA4F-F044-8206-38E2E784EE3D}"/>
              </a:ext>
            </a:extLst>
          </p:cNvPr>
          <p:cNvSpPr/>
          <p:nvPr/>
        </p:nvSpPr>
        <p:spPr>
          <a:xfrm>
            <a:off x="-1" y="235244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Prime Numbers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997C10-93E7-92D5-DAC2-E3BC2AE3832D}"/>
              </a:ext>
            </a:extLst>
          </p:cNvPr>
          <p:cNvSpPr/>
          <p:nvPr/>
        </p:nvSpPr>
        <p:spPr>
          <a:xfrm>
            <a:off x="4223713" y="1637467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4, 6, 8, 9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CAB4B8-7397-0899-7D83-9B8419827A15}"/>
              </a:ext>
            </a:extLst>
          </p:cNvPr>
          <p:cNvSpPr/>
          <p:nvPr/>
        </p:nvSpPr>
        <p:spPr>
          <a:xfrm>
            <a:off x="1479850" y="1637467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2, 3, 5, 7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63BF19-D4E3-F6F5-F816-D5CD75EA4C90}"/>
              </a:ext>
            </a:extLst>
          </p:cNvPr>
          <p:cNvSpPr/>
          <p:nvPr/>
        </p:nvSpPr>
        <p:spPr>
          <a:xfrm>
            <a:off x="3001464" y="2374770"/>
            <a:ext cx="702672" cy="289956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6EF467-0818-849A-9C83-6FFC2B4375F4}"/>
              </a:ext>
            </a:extLst>
          </p:cNvPr>
          <p:cNvCxnSpPr>
            <a:cxnSpLocks/>
          </p:cNvCxnSpPr>
          <p:nvPr/>
        </p:nvCxnSpPr>
        <p:spPr>
          <a:xfrm>
            <a:off x="6133942" y="1842881"/>
            <a:ext cx="0" cy="646740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0D9196C-F427-FF12-DA69-D10FFBD34922}"/>
              </a:ext>
            </a:extLst>
          </p:cNvPr>
          <p:cNvSpPr/>
          <p:nvPr/>
        </p:nvSpPr>
        <p:spPr>
          <a:xfrm>
            <a:off x="4866065" y="8098969"/>
            <a:ext cx="1619795" cy="7141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a composite number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663220-8087-3FA0-84B8-4C330214C81A}"/>
              </a:ext>
            </a:extLst>
          </p:cNvPr>
          <p:cNvCxnSpPr>
            <a:cxnSpLocks/>
          </p:cNvCxnSpPr>
          <p:nvPr/>
        </p:nvCxnSpPr>
        <p:spPr>
          <a:xfrm flipH="1">
            <a:off x="1075765" y="1842881"/>
            <a:ext cx="21311" cy="646740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F26067-555B-F659-5A83-18B303E51634}"/>
              </a:ext>
            </a:extLst>
          </p:cNvPr>
          <p:cNvSpPr/>
          <p:nvPr/>
        </p:nvSpPr>
        <p:spPr>
          <a:xfrm>
            <a:off x="287179" y="8098968"/>
            <a:ext cx="1619795" cy="7141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a prime number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1912A69-6442-203D-D9AB-D8FB0A2189FC}"/>
              </a:ext>
            </a:extLst>
          </p:cNvPr>
          <p:cNvCxnSpPr>
            <a:cxnSpLocks/>
          </p:cNvCxnSpPr>
          <p:nvPr/>
        </p:nvCxnSpPr>
        <p:spPr>
          <a:xfrm>
            <a:off x="2825834" y="2017421"/>
            <a:ext cx="0" cy="43755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F748A15-C606-A275-BB68-915B01C69569}"/>
              </a:ext>
            </a:extLst>
          </p:cNvPr>
          <p:cNvCxnSpPr>
            <a:cxnSpLocks/>
          </p:cNvCxnSpPr>
          <p:nvPr/>
        </p:nvCxnSpPr>
        <p:spPr>
          <a:xfrm flipH="1">
            <a:off x="2346077" y="2454979"/>
            <a:ext cx="47975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328842CD-2831-A91F-7DEF-3D243D5D55DD}"/>
              </a:ext>
            </a:extLst>
          </p:cNvPr>
          <p:cNvSpPr/>
          <p:nvPr/>
        </p:nvSpPr>
        <p:spPr>
          <a:xfrm>
            <a:off x="1486084" y="2114361"/>
            <a:ext cx="1072164" cy="86001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 and 1 are  neither prime nor composite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71F0B4-6A8D-8F9A-3A70-9A8B490E99A9}"/>
              </a:ext>
            </a:extLst>
          </p:cNvPr>
          <p:cNvSpPr/>
          <p:nvPr/>
        </p:nvSpPr>
        <p:spPr>
          <a:xfrm>
            <a:off x="2756062" y="1469443"/>
            <a:ext cx="1259172" cy="7141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a one-digit number?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11DA648-CD8F-D1A4-4DDF-D643987D7C41}"/>
              </a:ext>
            </a:extLst>
          </p:cNvPr>
          <p:cNvCxnSpPr>
            <a:cxnSpLocks/>
          </p:cNvCxnSpPr>
          <p:nvPr/>
        </p:nvCxnSpPr>
        <p:spPr>
          <a:xfrm>
            <a:off x="3637487" y="3337127"/>
            <a:ext cx="25029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EE156D97-03E0-C759-9490-8C6A997BF7E9}"/>
              </a:ext>
            </a:extLst>
          </p:cNvPr>
          <p:cNvSpPr/>
          <p:nvPr/>
        </p:nvSpPr>
        <p:spPr>
          <a:xfrm>
            <a:off x="4230177" y="3131713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9F54450-620C-53D3-C955-A735E812E0C2}"/>
              </a:ext>
            </a:extLst>
          </p:cNvPr>
          <p:cNvCxnSpPr>
            <a:cxnSpLocks/>
          </p:cNvCxnSpPr>
          <p:nvPr/>
        </p:nvCxnSpPr>
        <p:spPr>
          <a:xfrm>
            <a:off x="3352610" y="3578627"/>
            <a:ext cx="4549" cy="68345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B7E8B36-B1E5-764D-03E1-CF1791233095}"/>
              </a:ext>
            </a:extLst>
          </p:cNvPr>
          <p:cNvSpPr/>
          <p:nvPr/>
        </p:nvSpPr>
        <p:spPr>
          <a:xfrm>
            <a:off x="2977201" y="3834549"/>
            <a:ext cx="702672" cy="279772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9B2299D-905C-30BE-FA97-70534200D9AD}"/>
              </a:ext>
            </a:extLst>
          </p:cNvPr>
          <p:cNvSpPr/>
          <p:nvPr/>
        </p:nvSpPr>
        <p:spPr>
          <a:xfrm>
            <a:off x="2719977" y="2804221"/>
            <a:ext cx="1314487" cy="8850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an even number (ones digit is 0, 2, 4, 6, 8)?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B1DF20A-DF0C-8211-9E32-BFF2E9E405C1}"/>
              </a:ext>
            </a:extLst>
          </p:cNvPr>
          <p:cNvCxnSpPr>
            <a:cxnSpLocks/>
          </p:cNvCxnSpPr>
          <p:nvPr/>
        </p:nvCxnSpPr>
        <p:spPr>
          <a:xfrm>
            <a:off x="3617425" y="4770479"/>
            <a:ext cx="25029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1A93BA15-284B-4FB2-EA16-8E744D084B1E}"/>
              </a:ext>
            </a:extLst>
          </p:cNvPr>
          <p:cNvSpPr/>
          <p:nvPr/>
        </p:nvSpPr>
        <p:spPr>
          <a:xfrm>
            <a:off x="4210115" y="4565065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8E4AD23-0122-F67E-088B-E346706F2D40}"/>
              </a:ext>
            </a:extLst>
          </p:cNvPr>
          <p:cNvCxnSpPr>
            <a:cxnSpLocks/>
          </p:cNvCxnSpPr>
          <p:nvPr/>
        </p:nvCxnSpPr>
        <p:spPr>
          <a:xfrm>
            <a:off x="3392270" y="4963019"/>
            <a:ext cx="4549" cy="68345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7A9F60DA-0551-99E7-1DDB-D07E994FF799}"/>
              </a:ext>
            </a:extLst>
          </p:cNvPr>
          <p:cNvSpPr/>
          <p:nvPr/>
        </p:nvSpPr>
        <p:spPr>
          <a:xfrm>
            <a:off x="3016861" y="5218941"/>
            <a:ext cx="702672" cy="279772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3B8EC62-759B-61A2-F7D1-9E3693FBC379}"/>
              </a:ext>
            </a:extLst>
          </p:cNvPr>
          <p:cNvCxnSpPr>
            <a:cxnSpLocks/>
          </p:cNvCxnSpPr>
          <p:nvPr/>
        </p:nvCxnSpPr>
        <p:spPr>
          <a:xfrm>
            <a:off x="3657085" y="6154871"/>
            <a:ext cx="247685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BCCEE29C-9F3A-8118-2BFB-29A80FE7CF45}"/>
              </a:ext>
            </a:extLst>
          </p:cNvPr>
          <p:cNvSpPr/>
          <p:nvPr/>
        </p:nvSpPr>
        <p:spPr>
          <a:xfrm>
            <a:off x="4249775" y="5949457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DDA3A55-B120-A3CF-BF1D-AF31ED0DA168}"/>
              </a:ext>
            </a:extLst>
          </p:cNvPr>
          <p:cNvCxnSpPr>
            <a:cxnSpLocks/>
          </p:cNvCxnSpPr>
          <p:nvPr/>
        </p:nvCxnSpPr>
        <p:spPr>
          <a:xfrm>
            <a:off x="3372672" y="6474769"/>
            <a:ext cx="4549" cy="68345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CF4A25D4-4CA5-05D9-2DE5-C65D76CF9626}"/>
              </a:ext>
            </a:extLst>
          </p:cNvPr>
          <p:cNvSpPr/>
          <p:nvPr/>
        </p:nvSpPr>
        <p:spPr>
          <a:xfrm>
            <a:off x="2997263" y="6730691"/>
            <a:ext cx="702672" cy="279772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4156237-F412-B225-D1DD-6F13396695E4}"/>
              </a:ext>
            </a:extLst>
          </p:cNvPr>
          <p:cNvCxnSpPr>
            <a:cxnSpLocks/>
          </p:cNvCxnSpPr>
          <p:nvPr/>
        </p:nvCxnSpPr>
        <p:spPr>
          <a:xfrm>
            <a:off x="3637487" y="7666621"/>
            <a:ext cx="25029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98C71D37-2C66-2956-DD44-156F350DF62B}"/>
              </a:ext>
            </a:extLst>
          </p:cNvPr>
          <p:cNvSpPr/>
          <p:nvPr/>
        </p:nvSpPr>
        <p:spPr>
          <a:xfrm>
            <a:off x="4230177" y="7461207"/>
            <a:ext cx="1072164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C7A440-BC83-D627-5758-2D145B7D111F}"/>
              </a:ext>
            </a:extLst>
          </p:cNvPr>
          <p:cNvSpPr/>
          <p:nvPr/>
        </p:nvSpPr>
        <p:spPr>
          <a:xfrm>
            <a:off x="2699915" y="4237573"/>
            <a:ext cx="1314487" cy="8850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a multiple of 5 (ones digit is 5 or 0)?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DDCCB6F-5786-0BEF-E1B6-361EA0E81E82}"/>
              </a:ext>
            </a:extLst>
          </p:cNvPr>
          <p:cNvSpPr/>
          <p:nvPr/>
        </p:nvSpPr>
        <p:spPr>
          <a:xfrm>
            <a:off x="2739575" y="5621965"/>
            <a:ext cx="1314487" cy="8850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a multiple of 3 (check using digit sum*)?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4004FAE-7CBE-8403-5295-BE20939C41C0}"/>
              </a:ext>
            </a:extLst>
          </p:cNvPr>
          <p:cNvCxnSpPr>
            <a:cxnSpLocks/>
          </p:cNvCxnSpPr>
          <p:nvPr/>
        </p:nvCxnSpPr>
        <p:spPr>
          <a:xfrm flipH="1">
            <a:off x="2003335" y="7601093"/>
            <a:ext cx="73624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3BCD9624-867A-DBF9-A91E-F96252E1F168}"/>
              </a:ext>
            </a:extLst>
          </p:cNvPr>
          <p:cNvSpPr/>
          <p:nvPr/>
        </p:nvSpPr>
        <p:spPr>
          <a:xfrm>
            <a:off x="1507028" y="7461207"/>
            <a:ext cx="702672" cy="279772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E6B4AA2-67B1-1B90-C44A-AF220D90AEA8}"/>
              </a:ext>
            </a:extLst>
          </p:cNvPr>
          <p:cNvSpPr/>
          <p:nvPr/>
        </p:nvSpPr>
        <p:spPr>
          <a:xfrm>
            <a:off x="2719977" y="7133715"/>
            <a:ext cx="1314487" cy="8850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a multiple of 7 (the only ones left are 49, 77 or 91)?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FD66939-B3D2-2260-57F4-2FD528BA3FDD}"/>
              </a:ext>
            </a:extLst>
          </p:cNvPr>
          <p:cNvSpPr/>
          <p:nvPr/>
        </p:nvSpPr>
        <p:spPr>
          <a:xfrm>
            <a:off x="1215400" y="4565065"/>
            <a:ext cx="1356979" cy="2445398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7D647C8-811C-EB50-E3C6-8AF6C07CE247}"/>
              </a:ext>
            </a:extLst>
          </p:cNvPr>
          <p:cNvSpPr txBox="1"/>
          <p:nvPr/>
        </p:nvSpPr>
        <p:spPr>
          <a:xfrm>
            <a:off x="1242287" y="4585876"/>
            <a:ext cx="1298319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  <a:t>*If the sum of the digits in a number is a multiple of 3, then the number is a multiple of 3. </a:t>
            </a:r>
          </a:p>
          <a:p>
            <a: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  <a:t>Example:</a:t>
            </a:r>
          </a:p>
          <a:p>
            <a:endParaRPr lang="en-GB" sz="9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900" b="1" dirty="0">
                <a:latin typeface="Verdana" panose="020B0604030504040204" pitchFamily="34" charset="0"/>
                <a:ea typeface="Verdana" panose="020B0604030504040204" pitchFamily="34" charset="0"/>
              </a:rPr>
              <a:t>419 </a:t>
            </a:r>
            <a:b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  <a:t>4 + 1 + 9 = 14 (not a multiple of 3)</a:t>
            </a:r>
          </a:p>
          <a:p>
            <a:endParaRPr lang="en-GB" sz="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900" b="1" dirty="0">
                <a:latin typeface="Verdana" panose="020B0604030504040204" pitchFamily="34" charset="0"/>
                <a:ea typeface="Verdana" panose="020B0604030504040204" pitchFamily="34" charset="0"/>
              </a:rPr>
              <a:t>315</a:t>
            </a:r>
          </a:p>
          <a:p>
            <a: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  <a:t>3 + 1 + 5 = 9</a:t>
            </a:r>
          </a:p>
          <a:p>
            <a:r>
              <a:rPr lang="en-GB" sz="900" dirty="0">
                <a:latin typeface="Verdana" panose="020B0604030504040204" pitchFamily="34" charset="0"/>
                <a:ea typeface="Verdana" panose="020B0604030504040204" pitchFamily="34" charset="0"/>
              </a:rPr>
              <a:t>(multiple of 3)</a:t>
            </a:r>
            <a:endParaRPr lang="en-GB" sz="9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292382E-0CEB-ABED-8973-D969CBE7F3BF}"/>
              </a:ext>
            </a:extLst>
          </p:cNvPr>
          <p:cNvSpPr/>
          <p:nvPr/>
        </p:nvSpPr>
        <p:spPr>
          <a:xfrm>
            <a:off x="901369" y="813760"/>
            <a:ext cx="5307842" cy="378055"/>
          </a:xfrm>
          <a:prstGeom prst="rect">
            <a:avLst/>
          </a:prstGeom>
          <a:solidFill>
            <a:schemeClr val="bg1"/>
          </a:solidFill>
          <a:ln w="28575">
            <a:solidFill>
              <a:srgbClr val="F473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How to check if a number up to 100 is a prime number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74F457E6-A234-6480-336C-EC4E1042B711}"/>
              </a:ext>
            </a:extLst>
          </p:cNvPr>
          <p:cNvSpPr/>
          <p:nvPr/>
        </p:nvSpPr>
        <p:spPr>
          <a:xfrm rot="5400000">
            <a:off x="5629498" y="3274605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B91B80DA-1EAC-0323-BDC5-3F354A5671F1}"/>
              </a:ext>
            </a:extLst>
          </p:cNvPr>
          <p:cNvSpPr/>
          <p:nvPr/>
        </p:nvSpPr>
        <p:spPr>
          <a:xfrm rot="5400000">
            <a:off x="5629498" y="4697588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9850BADD-35BD-AEC9-50E9-0183BD84DDCC}"/>
              </a:ext>
            </a:extLst>
          </p:cNvPr>
          <p:cNvSpPr/>
          <p:nvPr/>
        </p:nvSpPr>
        <p:spPr>
          <a:xfrm rot="5400000">
            <a:off x="5620217" y="1756174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44CA1406-C0DF-A7E5-F1B4-F73FFFE62CFE}"/>
              </a:ext>
            </a:extLst>
          </p:cNvPr>
          <p:cNvSpPr/>
          <p:nvPr/>
        </p:nvSpPr>
        <p:spPr>
          <a:xfrm rot="5400000">
            <a:off x="5629498" y="6103496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04428056-A26F-69D1-329A-0461038B22A1}"/>
              </a:ext>
            </a:extLst>
          </p:cNvPr>
          <p:cNvSpPr/>
          <p:nvPr/>
        </p:nvSpPr>
        <p:spPr>
          <a:xfrm rot="5400000">
            <a:off x="5620217" y="7604099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7135CE2-321C-0A38-8070-D6094EED435E}"/>
              </a:ext>
            </a:extLst>
          </p:cNvPr>
          <p:cNvSpPr/>
          <p:nvPr/>
        </p:nvSpPr>
        <p:spPr>
          <a:xfrm rot="10800000">
            <a:off x="6030730" y="6856865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E0EB59D8-9333-6D8E-D53A-A86DA89A06FD}"/>
              </a:ext>
            </a:extLst>
          </p:cNvPr>
          <p:cNvSpPr/>
          <p:nvPr/>
        </p:nvSpPr>
        <p:spPr>
          <a:xfrm rot="10800000">
            <a:off x="6030729" y="5331385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C533396-1D7C-5AC0-C778-1AC8007EB078}"/>
              </a:ext>
            </a:extLst>
          </p:cNvPr>
          <p:cNvSpPr/>
          <p:nvPr/>
        </p:nvSpPr>
        <p:spPr>
          <a:xfrm rot="10800000">
            <a:off x="6030730" y="3990383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D87D2A7-2755-06EF-8BA7-9D2D0674F1AB}"/>
              </a:ext>
            </a:extLst>
          </p:cNvPr>
          <p:cNvSpPr/>
          <p:nvPr/>
        </p:nvSpPr>
        <p:spPr>
          <a:xfrm rot="10800000">
            <a:off x="6030730" y="2330409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0F8B88B-7343-CDE6-8BCE-7D22307DB117}"/>
              </a:ext>
            </a:extLst>
          </p:cNvPr>
          <p:cNvSpPr/>
          <p:nvPr/>
        </p:nvSpPr>
        <p:spPr>
          <a:xfrm rot="10800000">
            <a:off x="981136" y="3992844"/>
            <a:ext cx="189258" cy="1335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183</Words>
  <Application>Microsoft Office PowerPoint</Application>
  <PresentationFormat>A4 Paper (210x297 mm)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Sarah Farrell</cp:lastModifiedBy>
  <cp:revision>11</cp:revision>
  <dcterms:created xsi:type="dcterms:W3CDTF">2022-02-01T11:05:46Z</dcterms:created>
  <dcterms:modified xsi:type="dcterms:W3CDTF">2026-08-24T19:39:41Z</dcterms:modified>
</cp:coreProperties>
</file>