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7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6"/>
  </p:normalViewPr>
  <p:slideViewPr>
    <p:cSldViewPr snapToGrid="0" snapToObjects="1">
      <p:cViewPr>
        <p:scale>
          <a:sx n="132" d="100"/>
          <a:sy n="132" d="100"/>
        </p:scale>
        <p:origin x="1456" y="-2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050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82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22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34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71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93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4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4960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294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90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6C53F-9F46-E24D-968B-445406C215E9}" type="datetimeFigureOut">
              <a:rPr lang="en-GB" smtClean="0"/>
              <a:t>15/01/2024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7C09-1BEA-054C-B3D6-DE2A5EB6A8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2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D885144-36A4-F84B-854C-3F5EDE0A72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295" t="39259" r="27295" b="37778"/>
          <a:stretch/>
        </p:blipFill>
        <p:spPr>
          <a:xfrm>
            <a:off x="2634074" y="9219181"/>
            <a:ext cx="1314488" cy="5136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11F95CB-3461-9D47-9476-94F3633390B3}"/>
              </a:ext>
            </a:extLst>
          </p:cNvPr>
          <p:cNvSpPr txBox="1"/>
          <p:nvPr/>
        </p:nvSpPr>
        <p:spPr>
          <a:xfrm>
            <a:off x="2621251" y="9659448"/>
            <a:ext cx="1314488" cy="181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78" dirty="0">
                <a:solidFill>
                  <a:schemeClr val="bg2">
                    <a:lumMod val="9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 2022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962A405-3FD1-884D-8294-317C31B8FE7D}"/>
              </a:ext>
            </a:extLst>
          </p:cNvPr>
          <p:cNvCxnSpPr>
            <a:cxnSpLocks/>
          </p:cNvCxnSpPr>
          <p:nvPr/>
        </p:nvCxnSpPr>
        <p:spPr>
          <a:xfrm flipH="1">
            <a:off x="382772" y="9656540"/>
            <a:ext cx="2194157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FB3E5D-E45D-A24F-B432-090162ECF2E7}"/>
              </a:ext>
            </a:extLst>
          </p:cNvPr>
          <p:cNvCxnSpPr>
            <a:cxnSpLocks/>
          </p:cNvCxnSpPr>
          <p:nvPr/>
        </p:nvCxnSpPr>
        <p:spPr>
          <a:xfrm flipH="1">
            <a:off x="4019789" y="9656540"/>
            <a:ext cx="2466071" cy="0"/>
          </a:xfrm>
          <a:prstGeom prst="line">
            <a:avLst/>
          </a:prstGeom>
          <a:ln>
            <a:solidFill>
              <a:srgbClr val="F473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nip Single Corner of Rectangle 1">
            <a:extLst>
              <a:ext uri="{FF2B5EF4-FFF2-40B4-BE49-F238E27FC236}">
                <a16:creationId xmlns:a16="http://schemas.microsoft.com/office/drawing/2014/main" id="{E0778F1B-CA4F-F044-8206-38E2E784EE3D}"/>
              </a:ext>
            </a:extLst>
          </p:cNvPr>
          <p:cNvSpPr/>
          <p:nvPr/>
        </p:nvSpPr>
        <p:spPr>
          <a:xfrm>
            <a:off x="-1" y="235244"/>
            <a:ext cx="2194157" cy="345808"/>
          </a:xfrm>
          <a:prstGeom prst="snip1Rect">
            <a:avLst>
              <a:gd name="adj" fmla="val 50000"/>
            </a:avLst>
          </a:prstGeom>
          <a:solidFill>
            <a:srgbClr val="F473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rtlCol="0" anchor="t"/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Y5 – Arithmetic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FDEB2-AB07-917B-B105-EBFEE5A848E0}"/>
              </a:ext>
            </a:extLst>
          </p:cNvPr>
          <p:cNvSpPr txBox="1"/>
          <p:nvPr/>
        </p:nvSpPr>
        <p:spPr>
          <a:xfrm>
            <a:off x="3074126" y="1613577"/>
            <a:ext cx="341173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Each of the arithmetic tests follow the same question pattern to allow for analysis and gap identifying. The accompanying excel spreadsheet has 5 identical question-level analysis (QLA) grids so that 5 tests can be recorded and the gap patterns followed over the course of a period of time. Each grid has space to record the names of the children at the top and the percentage confidence on each question. This will help to identify whole-class gaps and areas for development. </a:t>
            </a: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The sixth sheet contains pupil overviews which automatically pull the data from the first 5 sheets. This allows an overview of each pupil over a period of time to see what their individual gaps might be. This also shows their progress over time and whether gaps are closed or remain an area of challenge. </a:t>
            </a: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On all sheets, the total marks for each paper are automatically calculated at the bottom of each column. </a:t>
            </a: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When you use the QLA grid, replace ‘NAMES’ with the first name and insert the rest of the names in the top row.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507813-F0EE-BF38-CEE4-6FC0F5853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9765" y="767673"/>
            <a:ext cx="4160881" cy="3581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EA14AD3-12F8-7E90-A1C8-0F8486562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858" y="8407943"/>
            <a:ext cx="2277009" cy="613235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693646D-EDC9-6403-3838-7AF9EE96E6DD}"/>
              </a:ext>
            </a:extLst>
          </p:cNvPr>
          <p:cNvGrpSpPr/>
          <p:nvPr/>
        </p:nvGrpSpPr>
        <p:grpSpPr>
          <a:xfrm>
            <a:off x="481045" y="1312465"/>
            <a:ext cx="2475822" cy="3353417"/>
            <a:chOff x="392506" y="1405539"/>
            <a:chExt cx="2564361" cy="354746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0E76123-FFF5-D0A1-4734-6C6AAC49C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093" y="1406747"/>
              <a:ext cx="2408774" cy="354625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3C36C6C-C82F-7A0E-24E7-0376F999A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2506" y="1405539"/>
              <a:ext cx="1801650" cy="345175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A7B5E6-ACD7-A6FF-ACB9-C0C4B87CB7A7}"/>
              </a:ext>
            </a:extLst>
          </p:cNvPr>
          <p:cNvGrpSpPr/>
          <p:nvPr/>
        </p:nvGrpSpPr>
        <p:grpSpPr>
          <a:xfrm>
            <a:off x="620952" y="4809380"/>
            <a:ext cx="2335915" cy="3353417"/>
            <a:chOff x="109837" y="4911017"/>
            <a:chExt cx="2335915" cy="335341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7F18E2D-9D21-FFF8-EFD9-0037A4CA2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8650" y="4911017"/>
              <a:ext cx="1707102" cy="335341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3B51F73-6A5A-B4D9-825B-C81CA0C312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773" t="10697"/>
            <a:stretch/>
          </p:blipFill>
          <p:spPr>
            <a:xfrm>
              <a:off x="109837" y="5006718"/>
              <a:ext cx="1707102" cy="316689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540322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195</Words>
  <Application>Microsoft Macintosh PowerPoint</Application>
  <PresentationFormat>A4 Paper (210x297 mm)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12</cp:revision>
  <dcterms:created xsi:type="dcterms:W3CDTF">2022-02-01T11:05:46Z</dcterms:created>
  <dcterms:modified xsi:type="dcterms:W3CDTF">2024-01-15T09:28:59Z</dcterms:modified>
</cp:coreProperties>
</file>