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434" r:id="rId2"/>
    <p:sldId id="435" r:id="rId3"/>
    <p:sldId id="355" r:id="rId4"/>
    <p:sldId id="354" r:id="rId5"/>
    <p:sldId id="353" r:id="rId6"/>
    <p:sldId id="274" r:id="rId7"/>
    <p:sldId id="356" r:id="rId8"/>
    <p:sldId id="357" r:id="rId9"/>
    <p:sldId id="275" r:id="rId10"/>
    <p:sldId id="276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0E3FFCD5-7C73-47B4-86D0-DF4218B3D86F}">
          <p14:sldIdLst>
            <p14:sldId id="434"/>
            <p14:sldId id="435"/>
          </p14:sldIdLst>
        </p14:section>
        <p14:section name="Test 1" id="{1C093ECC-50CD-4098-B653-88AE9AB687CC}">
          <p14:sldIdLst>
            <p14:sldId id="355"/>
            <p14:sldId id="354"/>
            <p14:sldId id="353"/>
            <p14:sldId id="274"/>
          </p14:sldIdLst>
        </p14:section>
        <p14:section name="Test 2" id="{FEB5ABB9-379C-4A46-88E6-E7F0372AEB40}">
          <p14:sldIdLst>
            <p14:sldId id="356"/>
            <p14:sldId id="357"/>
            <p14:sldId id="275"/>
            <p14:sldId id="276"/>
          </p14:sldIdLst>
        </p14:section>
        <p14:section name="Test 3" id="{5A0C1E37-B70F-4BCA-A75E-784C0B3781DC}">
          <p14:sldIdLst/>
        </p14:section>
        <p14:section name="Test 4" id="{4CF20030-D184-4296-B3B8-93D3A456BE5E}">
          <p14:sldIdLst/>
        </p14:section>
        <p14:section name="Test 5" id="{51C67125-1C4F-4769-8A84-B2F1D1D2A4FD}">
          <p14:sldIdLst/>
        </p14:section>
        <p14:section name="Test 6" id="{7224D148-8912-4099-AF99-DBC8912D3451}">
          <p14:sldIdLst/>
        </p14:section>
        <p14:section name="Test 7" id="{9A3B57EA-3CAD-4A23-B4AD-B580D3B09964}">
          <p14:sldIdLst/>
        </p14:section>
        <p14:section name="Test 8" id="{ED47BF79-02C3-4D7F-8468-11E8021615DE}">
          <p14:sldIdLst/>
        </p14:section>
        <p14:section name="Test 9" id="{8F5AC19D-D27A-426B-BDF4-F3082DC6EBD6}">
          <p14:sldIdLst/>
        </p14:section>
        <p14:section name="Test 10" id="{0366BDE3-4BBC-45AF-BC9A-3EDDB6C29502}">
          <p14:sldIdLst/>
        </p14:section>
        <p14:section name="Test 11" id="{4EDCAD06-E472-49D6-BC96-8EE0EBDF6BEE}">
          <p14:sldIdLst/>
        </p14:section>
        <p14:section name="Test 12" id="{7FFF0F36-7791-490D-BCC3-DF989B0B7E3D}">
          <p14:sldIdLst/>
        </p14:section>
        <p14:section name="Test 13" id="{BD440D05-0BB9-4DB4-93B8-91A8E81BEACF}">
          <p14:sldIdLst/>
        </p14:section>
        <p14:section name="Test 14" id="{4303CDF4-13D1-432E-B04B-1935E8210E3B}">
          <p14:sldIdLst/>
        </p14:section>
        <p14:section name="Test 15" id="{B4331C10-4925-4F36-AE1D-3DBBA3E281EB}">
          <p14:sldIdLst/>
        </p14:section>
        <p14:section name="Test 16" id="{2E0D4808-6F80-4ED8-98A9-03186FD1C481}">
          <p14:sldIdLst/>
        </p14:section>
        <p14:section name="Test 17" id="{121171CB-2276-4F05-9872-75C4DD397C1E}">
          <p14:sldIdLst/>
        </p14:section>
        <p14:section name="Test 18" id="{EBF7E545-A61E-4FA3-B8AF-EBF86376866E}">
          <p14:sldIdLst/>
        </p14:section>
        <p14:section name="Test 19" id="{9DA88657-D953-4A98-A558-4F904E60FECF}">
          <p14:sldIdLst/>
        </p14:section>
        <p14:section name="Test 20" id="{80BB6735-5F75-46E4-BED6-B1721B71A1CF}">
          <p14:sldIdLst/>
        </p14:section>
        <p14:section name="Test 21" id="{C4890F38-C9C6-4561-ACED-2CA70DBF6A37}">
          <p14:sldIdLst/>
        </p14:section>
        <p14:section name="Test 22" id="{49591B14-A2E3-4A46-B0B2-1DA0C34639E9}">
          <p14:sldIdLst/>
        </p14:section>
        <p14:section name="Test 23" id="{A015FEEC-B9EA-4B9E-905C-BDCAC366E207}">
          <p14:sldIdLst/>
        </p14:section>
        <p14:section name="Test 24" id="{AD3BC779-21F6-404F-AC2E-27C0BDBFA52C}">
          <p14:sldIdLst/>
        </p14:section>
        <p14:section name="Test 25" id="{0D2F72FB-088E-4AAE-8F40-21950DC9CBA7}">
          <p14:sldIdLst/>
        </p14:section>
        <p14:section name="Test 26" id="{C0FD3D05-7E09-48E1-97DE-C16B34FA4237}">
          <p14:sldIdLst/>
        </p14:section>
        <p14:section name="Test 27" id="{8D494736-0290-4950-8DB7-2A7FAFE8BD63}">
          <p14:sldIdLst/>
        </p14:section>
        <p14:section name="Test 28" id="{BB1F5F3B-3FE7-4B85-9C36-4DCC17A330F2}">
          <p14:sldIdLst/>
        </p14:section>
        <p14:section name="Test 29" id="{9590AC75-F190-4434-B1D9-0B5C73B13A58}">
          <p14:sldIdLst/>
        </p14:section>
        <p14:section name="Test 30" id="{F1AFC1B8-3FA2-44B6-9FBF-2F7DCFD16924}">
          <p14:sldIdLst/>
        </p14:section>
        <p14:section name="Test 31" id="{089DBC97-2D0E-46BC-A1AE-C9284253C179}">
          <p14:sldIdLst/>
        </p14:section>
        <p14:section name="Test 32" id="{4F75CE77-69CC-496B-BF0F-4F902B9EDEDE}">
          <p14:sldIdLst/>
        </p14:section>
        <p14:section name="Test 33" id="{20B75311-61ED-45CE-8B71-47A26B919515}">
          <p14:sldIdLst/>
        </p14:section>
        <p14:section name="Test 34" id="{4FF1E1F1-73F7-43D5-92DD-61907636A55C}">
          <p14:sldIdLst/>
        </p14:section>
        <p14:section name="Test 35" id="{45350253-56F8-42B1-93D0-E9AE877C0ADC}">
          <p14:sldIdLst/>
        </p14:section>
        <p14:section name="Test 36" id="{72CBAF6F-434B-4DD1-9842-7E8D190CCC1A}">
          <p14:sldIdLst/>
        </p14:section>
        <p14:section name="Test 37" id="{4F5427B8-1F0E-4EBE-92E2-6F6538F2D7B9}">
          <p14:sldIdLst/>
        </p14:section>
        <p14:section name="Test 38" id="{A39833FD-910D-4D7B-AF23-E92FAD649BFA}">
          <p14:sldIdLst/>
        </p14:section>
        <p14:section name="Test 39" id="{3A79DCA9-8485-432D-8CD1-BF2C06720C98}">
          <p14:sldIdLst/>
        </p14:section>
        <p14:section name="Test 40" id="{AB4DFC0C-3492-4D94-816A-60DFEC659D84}">
          <p14:sldIdLst/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4733D"/>
    <a:srgbClr val="F3733D"/>
    <a:srgbClr val="FFFBF7"/>
    <a:srgbClr val="FFE8D2"/>
    <a:srgbClr val="FFECD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–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903" autoAdjust="0"/>
    <p:restoredTop sz="94666"/>
  </p:normalViewPr>
  <p:slideViewPr>
    <p:cSldViewPr snapToGrid="0">
      <p:cViewPr varScale="1">
        <p:scale>
          <a:sx n="115" d="100"/>
          <a:sy n="115" d="100"/>
        </p:scale>
        <p:origin x="448" y="2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A7DE6B-0D77-E510-9EC2-10AA69ED50B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9BDB18E-7251-9377-7F09-B73F1F6E936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12383B1-B4FA-D676-86F2-271FBF1D23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830B99-DD60-40F5-9528-B605EEDAA367}" type="datetimeFigureOut">
              <a:rPr lang="en-GB" smtClean="0"/>
              <a:t>08/07/2026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B623A4C-A224-C28E-A072-629798C48A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DE4BA6B-F3D9-C49D-8432-F42E80CF31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64AAD9-8905-4E97-B3D4-4912FF22489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638430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720363-92DC-562E-8B04-5A0A62DEC3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D6E3E87-C760-197D-3F0A-D0CC84707E3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4DA62CF-0881-46BC-9A10-A03F589BF7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830B99-DD60-40F5-9528-B605EEDAA367}" type="datetimeFigureOut">
              <a:rPr lang="en-GB" smtClean="0"/>
              <a:t>08/07/2026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67C33F7-4F18-90B6-EF33-3A8D648837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28D8DD1-CFEB-EE63-BC32-9ADBAA3A6B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64AAD9-8905-4E97-B3D4-4912FF22489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845586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7861DED-2439-ED04-54A1-8AE2977C9C3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53B9CC8-1742-1B75-F773-A4E52F26049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ACFBFEA-F33A-C587-1C84-7C2354EE79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830B99-DD60-40F5-9528-B605EEDAA367}" type="datetimeFigureOut">
              <a:rPr lang="en-GB" smtClean="0"/>
              <a:t>08/07/2026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F3C0227-0434-C8C4-A5E0-F7C0861605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F8F68E8-2E46-1996-D1E3-D8EFD3837F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64AAD9-8905-4E97-B3D4-4912FF22489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8127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F22B583-1152-B2C9-938F-F970022C1F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DD0B2E8-9167-458E-300A-B5C5826E529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FB90F6-38F7-4C1C-39AA-71292BCFB4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830B99-DD60-40F5-9528-B605EEDAA367}" type="datetimeFigureOut">
              <a:rPr lang="en-GB" smtClean="0"/>
              <a:t>08/07/2026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D470F62-C5E3-3FCD-E62F-C9ECC28D8B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875C0BB-A011-857A-B73F-201319EEA8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64AAD9-8905-4E97-B3D4-4912FF22489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431737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8CCD24-00CB-FCB9-1DB8-991449A6FC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5843D4C-C1C2-A7B5-F75A-8FB3069C4E5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D446F73-412E-8152-C1AE-B76E0225A8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830B99-DD60-40F5-9528-B605EEDAA367}" type="datetimeFigureOut">
              <a:rPr lang="en-GB" smtClean="0"/>
              <a:t>08/07/2026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8B77095-E90C-AA17-32A1-2B1666FD6F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A80EB20-0A18-02AC-E20F-9AB0C6DEA4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64AAD9-8905-4E97-B3D4-4912FF22489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687383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3A19F2-A299-07B6-E7C1-C29DC6AFAA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7DE8120-FBEE-C96B-27D6-1BF0FA7B6AE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FD6757C-CC2A-615B-9AB3-B57DCEF3964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FFBEE5B-090D-027D-8150-A850CCF9F9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830B99-DD60-40F5-9528-B605EEDAA367}" type="datetimeFigureOut">
              <a:rPr lang="en-GB" smtClean="0"/>
              <a:t>08/07/2026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0561424-E11E-149F-2FF7-60B4E09F9D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5FEEF64-25BC-D86E-14AA-39E4A7E120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64AAD9-8905-4E97-B3D4-4912FF22489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929693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61B45C-F007-EAE3-A36C-D5CD0C0B5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F3AFA36-FDF0-3D77-9A56-F888CA8C668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45B787D-83BC-9F42-BAEA-D6DC743CCA6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24317A3-EB70-178B-8286-410CBD04CD1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7D79575-D9BF-26C2-6A6B-B1626330444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5FA7A6F-6C59-34A6-AF0D-F6406A02FB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830B99-DD60-40F5-9528-B605EEDAA367}" type="datetimeFigureOut">
              <a:rPr lang="en-GB" smtClean="0"/>
              <a:t>08/07/2026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860E2B9-53EF-A6FD-C647-9A27B8B99E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CEDBFF3-14F5-8012-CB41-825BC398C4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64AAD9-8905-4E97-B3D4-4912FF22489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617547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056035-B05E-7DD4-0100-F6927A9E1A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DD38226-BAC9-61ED-0CF6-F942CFDD2B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830B99-DD60-40F5-9528-B605EEDAA367}" type="datetimeFigureOut">
              <a:rPr lang="en-GB" smtClean="0"/>
              <a:t>08/07/2026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2AAA4F7-1064-F6D4-E560-C1CC5F596A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0913E24-A778-425D-D097-441AAAE73F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64AAD9-8905-4E97-B3D4-4912FF22489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49965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72F3784-EF43-E027-FAB8-E36F141A20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830B99-DD60-40F5-9528-B605EEDAA367}" type="datetimeFigureOut">
              <a:rPr lang="en-GB" smtClean="0"/>
              <a:t>08/07/2026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4D1DDC4-48B1-BD30-DA71-3D638CAD5E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0F76F99-FEFA-39B6-A5E5-09B7DFEB9D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64AAD9-8905-4E97-B3D4-4912FF22489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16928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09F93C-C888-303D-BDCD-B4599CD2D6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F0D58BC-CDF8-E5DA-DADD-4449F951E2B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7BAC3FD-8E3C-DC0D-3332-CC0E1328F1B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65447AA-0DE9-F230-D777-3448A91E94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830B99-DD60-40F5-9528-B605EEDAA367}" type="datetimeFigureOut">
              <a:rPr lang="en-GB" smtClean="0"/>
              <a:t>08/07/2026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BBBD181-36B2-24E3-D531-C2B0EB9223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7AB543C-67E4-F834-1336-028965D16D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64AAD9-8905-4E97-B3D4-4912FF22489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904938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C762D9-D744-3D02-3C06-2BA958E8E4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0977357-8366-97F4-024D-5A4E6E19094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00C6C44-3A6E-C5A0-4725-275F4F69761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41C9050-9CC3-ACA4-7E17-1770662F8C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830B99-DD60-40F5-9528-B605EEDAA367}" type="datetimeFigureOut">
              <a:rPr lang="en-GB" smtClean="0"/>
              <a:t>08/07/2026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11BF94D-42A9-DFE5-8F4B-9C385DCFF1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303D574-4CB1-A832-E2F0-5ADFE6AC65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64AAD9-8905-4E97-B3D4-4912FF22489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616533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F2CF2D6-9711-3C79-C83E-FD669A75C7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71223A4-6C82-BFE3-D5C1-D3EF202A35D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D562934-9B7A-963B-331D-CFDB17BE42F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830B99-DD60-40F5-9528-B605EEDAA367}" type="datetimeFigureOut">
              <a:rPr lang="en-GB" smtClean="0"/>
              <a:t>08/07/2026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37FC8DE-85FB-E81A-E592-B4CD2D095EB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1673C4-A45A-875B-F45E-F0C829DCB4F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A64AAD9-8905-4E97-B3D4-4912FF22489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668727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42000"/>
            <a:lum/>
          </a:blip>
          <a:srcRect/>
          <a:stretch>
            <a:fillRect t="-16000" b="-16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4150B1A-6321-10F6-15A1-39E70B17859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DF917E72-37F9-D4D0-6F63-5DC0004D7B4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978763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19E06A5-EBAD-30E9-79D7-1627F1BFFA2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id="{677E0AA8-5641-E99C-4BA9-549F4887D685}"/>
              </a:ext>
            </a:extLst>
          </p:cNvPr>
          <p:cNvSpPr txBox="1"/>
          <p:nvPr/>
        </p:nvSpPr>
        <p:spPr>
          <a:xfrm>
            <a:off x="650238" y="161419"/>
            <a:ext cx="104591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000" dirty="0">
                <a:latin typeface="Verdana" panose="020B0604030504040204" pitchFamily="34" charset="0"/>
                <a:ea typeface="Verdana" panose="020B0604030504040204" pitchFamily="34" charset="0"/>
              </a:rPr>
              <a:t>Arithmetic test 2- answers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2" name="Table 1">
                <a:extLst>
                  <a:ext uri="{FF2B5EF4-FFF2-40B4-BE49-F238E27FC236}">
                    <a16:creationId xmlns:a16="http://schemas.microsoft.com/office/drawing/2014/main" id="{A501BAEB-36F4-575B-AE5A-55D9E7565916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435251124"/>
                  </p:ext>
                </p:extLst>
              </p:nvPr>
            </p:nvGraphicFramePr>
            <p:xfrm>
              <a:off x="650238" y="1150669"/>
              <a:ext cx="10803825" cy="4271562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571777">
                      <a:extLst>
                        <a:ext uri="{9D8B030D-6E8A-4147-A177-3AD203B41FA5}">
                          <a16:colId xmlns:a16="http://schemas.microsoft.com/office/drawing/2014/main" val="3321476802"/>
                        </a:ext>
                      </a:extLst>
                    </a:gridCol>
                    <a:gridCol w="2886145">
                      <a:extLst>
                        <a:ext uri="{9D8B030D-6E8A-4147-A177-3AD203B41FA5}">
                          <a16:colId xmlns:a16="http://schemas.microsoft.com/office/drawing/2014/main" val="2379227053"/>
                        </a:ext>
                      </a:extLst>
                    </a:gridCol>
                    <a:gridCol w="1348298">
                      <a:extLst>
                        <a:ext uri="{9D8B030D-6E8A-4147-A177-3AD203B41FA5}">
                          <a16:colId xmlns:a16="http://schemas.microsoft.com/office/drawing/2014/main" val="2968349348"/>
                        </a:ext>
                      </a:extLst>
                    </a:gridCol>
                    <a:gridCol w="371944">
                      <a:extLst>
                        <a:ext uri="{9D8B030D-6E8A-4147-A177-3AD203B41FA5}">
                          <a16:colId xmlns:a16="http://schemas.microsoft.com/office/drawing/2014/main" val="2689946025"/>
                        </a:ext>
                      </a:extLst>
                    </a:gridCol>
                    <a:gridCol w="464931">
                      <a:extLst>
                        <a:ext uri="{9D8B030D-6E8A-4147-A177-3AD203B41FA5}">
                          <a16:colId xmlns:a16="http://schemas.microsoft.com/office/drawing/2014/main" val="4027602858"/>
                        </a:ext>
                      </a:extLst>
                    </a:gridCol>
                    <a:gridCol w="534670">
                      <a:extLst>
                        <a:ext uri="{9D8B030D-6E8A-4147-A177-3AD203B41FA5}">
                          <a16:colId xmlns:a16="http://schemas.microsoft.com/office/drawing/2014/main" val="3518589150"/>
                        </a:ext>
                      </a:extLst>
                    </a:gridCol>
                    <a:gridCol w="3126659">
                      <a:extLst>
                        <a:ext uri="{9D8B030D-6E8A-4147-A177-3AD203B41FA5}">
                          <a16:colId xmlns:a16="http://schemas.microsoft.com/office/drawing/2014/main" val="3923108967"/>
                        </a:ext>
                      </a:extLst>
                    </a:gridCol>
                    <a:gridCol w="1046094">
                      <a:extLst>
                        <a:ext uri="{9D8B030D-6E8A-4147-A177-3AD203B41FA5}">
                          <a16:colId xmlns:a16="http://schemas.microsoft.com/office/drawing/2014/main" val="1010108864"/>
                        </a:ext>
                      </a:extLst>
                    </a:gridCol>
                    <a:gridCol w="453307">
                      <a:extLst>
                        <a:ext uri="{9D8B030D-6E8A-4147-A177-3AD203B41FA5}">
                          <a16:colId xmlns:a16="http://schemas.microsoft.com/office/drawing/2014/main" val="874449547"/>
                        </a:ext>
                      </a:extLst>
                    </a:gridCol>
                  </a:tblGrid>
                  <a:tr h="474618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19)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7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x 4 =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4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7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28)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237 x 51 =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12,087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326846728"/>
                      </a:ext>
                    </a:extLst>
                  </a:tr>
                  <a:tr h="474618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20)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3.5 – 1.56 =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1.94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29)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7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+ ___ = 1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5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7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7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238926175"/>
                      </a:ext>
                    </a:extLst>
                  </a:tr>
                  <a:tr h="474618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21)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8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+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=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ea typeface="Verdana" panose="020B0604030504040204" pitchFamily="34" charset="0"/>
                            </a:rPr>
                            <a:t>3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8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30)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453,000 </a:t>
                          </a:r>
                          <a:r>
                            <a:rPr lang="en-GB" sz="12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100 =</a:t>
                          </a:r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4,530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001838278"/>
                      </a:ext>
                    </a:extLst>
                  </a:tr>
                  <a:tr h="474618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22)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5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8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x 3 =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14:m>
                            <m:oMath xmlns:m="http://schemas.openxmlformats.org/officeDocument/2006/math">
                              <m:r>
                                <a:rPr lang="en-GB" sz="12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Verdana" panose="020B0604030504040204" pitchFamily="34" charset="0"/>
                                </a:rPr>
                                <m:t>1</m:t>
                              </m:r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7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8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31)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2,224 </a:t>
                          </a:r>
                          <a:r>
                            <a:rPr lang="en-GB" sz="12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8 =</a:t>
                          </a:r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278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189656821"/>
                      </a:ext>
                    </a:extLst>
                  </a:tr>
                  <a:tr h="474618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23)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4,345 + 241 + 457 =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5,043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32)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3.56 + 13 =</a:t>
                          </a:r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16.56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247575983"/>
                      </a:ext>
                    </a:extLst>
                  </a:tr>
                  <a:tr h="474618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24)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4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+ 3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10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=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10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33)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1,395 x 26 =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36,270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833830624"/>
                      </a:ext>
                    </a:extLst>
                  </a:tr>
                  <a:tr h="474618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25)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6.4 + 2.57 =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8.97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34)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100 x 2.3 =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230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282295102"/>
                      </a:ext>
                    </a:extLst>
                  </a:tr>
                  <a:tr h="474618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26)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1,652 ÷ 7 =</a:t>
                          </a:r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236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35)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x 5 = 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200" b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246040431"/>
                      </a:ext>
                    </a:extLst>
                  </a:tr>
                  <a:tr h="474618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27)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34,503 – 8,956 =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25,547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36)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453 </a:t>
                          </a:r>
                          <a:r>
                            <a:rPr lang="en-GB" sz="12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100 =</a:t>
                          </a:r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4.53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422095918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2" name="Table 1">
                <a:extLst>
                  <a:ext uri="{FF2B5EF4-FFF2-40B4-BE49-F238E27FC236}">
                    <a16:creationId xmlns:a16="http://schemas.microsoft.com/office/drawing/2014/main" id="{A501BAEB-36F4-575B-AE5A-55D9E7565916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435251124"/>
                  </p:ext>
                </p:extLst>
              </p:nvPr>
            </p:nvGraphicFramePr>
            <p:xfrm>
              <a:off x="650238" y="1150669"/>
              <a:ext cx="10803825" cy="4271562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571777">
                      <a:extLst>
                        <a:ext uri="{9D8B030D-6E8A-4147-A177-3AD203B41FA5}">
                          <a16:colId xmlns:a16="http://schemas.microsoft.com/office/drawing/2014/main" val="3321476802"/>
                        </a:ext>
                      </a:extLst>
                    </a:gridCol>
                    <a:gridCol w="2886145">
                      <a:extLst>
                        <a:ext uri="{9D8B030D-6E8A-4147-A177-3AD203B41FA5}">
                          <a16:colId xmlns:a16="http://schemas.microsoft.com/office/drawing/2014/main" val="2379227053"/>
                        </a:ext>
                      </a:extLst>
                    </a:gridCol>
                    <a:gridCol w="1348298">
                      <a:extLst>
                        <a:ext uri="{9D8B030D-6E8A-4147-A177-3AD203B41FA5}">
                          <a16:colId xmlns:a16="http://schemas.microsoft.com/office/drawing/2014/main" val="2968349348"/>
                        </a:ext>
                      </a:extLst>
                    </a:gridCol>
                    <a:gridCol w="371944">
                      <a:extLst>
                        <a:ext uri="{9D8B030D-6E8A-4147-A177-3AD203B41FA5}">
                          <a16:colId xmlns:a16="http://schemas.microsoft.com/office/drawing/2014/main" val="2689946025"/>
                        </a:ext>
                      </a:extLst>
                    </a:gridCol>
                    <a:gridCol w="464931">
                      <a:extLst>
                        <a:ext uri="{9D8B030D-6E8A-4147-A177-3AD203B41FA5}">
                          <a16:colId xmlns:a16="http://schemas.microsoft.com/office/drawing/2014/main" val="4027602858"/>
                        </a:ext>
                      </a:extLst>
                    </a:gridCol>
                    <a:gridCol w="534670">
                      <a:extLst>
                        <a:ext uri="{9D8B030D-6E8A-4147-A177-3AD203B41FA5}">
                          <a16:colId xmlns:a16="http://schemas.microsoft.com/office/drawing/2014/main" val="3518589150"/>
                        </a:ext>
                      </a:extLst>
                    </a:gridCol>
                    <a:gridCol w="3126659">
                      <a:extLst>
                        <a:ext uri="{9D8B030D-6E8A-4147-A177-3AD203B41FA5}">
                          <a16:colId xmlns:a16="http://schemas.microsoft.com/office/drawing/2014/main" val="3923108967"/>
                        </a:ext>
                      </a:extLst>
                    </a:gridCol>
                    <a:gridCol w="1046094">
                      <a:extLst>
                        <a:ext uri="{9D8B030D-6E8A-4147-A177-3AD203B41FA5}">
                          <a16:colId xmlns:a16="http://schemas.microsoft.com/office/drawing/2014/main" val="1010108864"/>
                        </a:ext>
                      </a:extLst>
                    </a:gridCol>
                    <a:gridCol w="453307">
                      <a:extLst>
                        <a:ext uri="{9D8B030D-6E8A-4147-A177-3AD203B41FA5}">
                          <a16:colId xmlns:a16="http://schemas.microsoft.com/office/drawing/2014/main" val="874449547"/>
                        </a:ext>
                      </a:extLst>
                    </a:gridCol>
                  </a:tblGrid>
                  <a:tr h="474618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19)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20085" t="-1282" r="-254968" b="-80897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255856" t="-1282" r="-443243" b="-80897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28)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237 x 51 =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12,087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326846728"/>
                      </a:ext>
                    </a:extLst>
                  </a:tr>
                  <a:tr h="474618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20)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3.5 – 1.56 =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1.94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29)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197856" t="-101282" r="-47953" b="-70897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888372" t="-101282" r="-43023" b="-70897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238926175"/>
                      </a:ext>
                    </a:extLst>
                  </a:tr>
                  <a:tr h="474618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21)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20085" t="-201282" r="-254968" b="-60897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255856" t="-201282" r="-443243" b="-60897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30)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453,000 </a:t>
                          </a:r>
                          <a:r>
                            <a:rPr lang="en-GB" sz="12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100 =</a:t>
                          </a:r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4,530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001838278"/>
                      </a:ext>
                    </a:extLst>
                  </a:tr>
                  <a:tr h="474618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22)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20085" t="-301282" r="-254968" b="-50897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255856" t="-301282" r="-443243" b="-50897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31)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2,224 </a:t>
                          </a:r>
                          <a:r>
                            <a:rPr lang="en-GB" sz="12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8 =</a:t>
                          </a:r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278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189656821"/>
                      </a:ext>
                    </a:extLst>
                  </a:tr>
                  <a:tr h="474618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23)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4,345 + 241 + 457 =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5,043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32)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3.56 + 13 =</a:t>
                          </a:r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16.56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247575983"/>
                      </a:ext>
                    </a:extLst>
                  </a:tr>
                  <a:tr h="474618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24)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20085" t="-501282" r="-254968" b="-30897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255856" t="-501282" r="-443243" b="-30897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33)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1,395 x 26 =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36,270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833830624"/>
                      </a:ext>
                    </a:extLst>
                  </a:tr>
                  <a:tr h="474618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25)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6.4 + 2.57 =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8.97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34)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100 x 2.3 =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230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282295102"/>
                      </a:ext>
                    </a:extLst>
                  </a:tr>
                  <a:tr h="474618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26)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1,652 ÷ 7 =</a:t>
                          </a:r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236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35)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197856" t="-701282" r="-47953" b="-10897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200" b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246040431"/>
                      </a:ext>
                    </a:extLst>
                  </a:tr>
                  <a:tr h="474618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27)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34,503 – 8,956 =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25,547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36)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453 </a:t>
                          </a:r>
                          <a:r>
                            <a:rPr lang="en-GB" sz="12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100 =</a:t>
                          </a:r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4.53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422095918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3" name="Rectangle 2">
            <a:extLst>
              <a:ext uri="{FF2B5EF4-FFF2-40B4-BE49-F238E27FC236}">
                <a16:creationId xmlns:a16="http://schemas.microsoft.com/office/drawing/2014/main" id="{82EB72D8-1E8E-4455-3620-2DADD25D74C0}"/>
              </a:ext>
            </a:extLst>
          </p:cNvPr>
          <p:cNvSpPr/>
          <p:nvPr/>
        </p:nvSpPr>
        <p:spPr>
          <a:xfrm>
            <a:off x="4123944" y="1150669"/>
            <a:ext cx="1335024" cy="467819"/>
          </a:xfrm>
          <a:prstGeom prst="rect">
            <a:avLst/>
          </a:prstGeom>
          <a:solidFill>
            <a:srgbClr val="F4733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6408E87F-77DD-E2F7-83D5-02F702E9B735}"/>
              </a:ext>
            </a:extLst>
          </p:cNvPr>
          <p:cNvSpPr/>
          <p:nvPr/>
        </p:nvSpPr>
        <p:spPr>
          <a:xfrm>
            <a:off x="4123944" y="1618488"/>
            <a:ext cx="1335024" cy="467819"/>
          </a:xfrm>
          <a:prstGeom prst="rect">
            <a:avLst/>
          </a:prstGeom>
          <a:solidFill>
            <a:srgbClr val="F4733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E3492357-772E-EC41-A071-4AD09C5C5FAD}"/>
              </a:ext>
            </a:extLst>
          </p:cNvPr>
          <p:cNvSpPr/>
          <p:nvPr/>
        </p:nvSpPr>
        <p:spPr>
          <a:xfrm>
            <a:off x="4123944" y="2112183"/>
            <a:ext cx="1335024" cy="467819"/>
          </a:xfrm>
          <a:prstGeom prst="rect">
            <a:avLst/>
          </a:prstGeom>
          <a:solidFill>
            <a:srgbClr val="F4733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C518851-4E54-70AE-1DB4-B7DCEBF0E57F}"/>
              </a:ext>
            </a:extLst>
          </p:cNvPr>
          <p:cNvSpPr/>
          <p:nvPr/>
        </p:nvSpPr>
        <p:spPr>
          <a:xfrm>
            <a:off x="4123944" y="2580002"/>
            <a:ext cx="1335024" cy="467819"/>
          </a:xfrm>
          <a:prstGeom prst="rect">
            <a:avLst/>
          </a:prstGeom>
          <a:solidFill>
            <a:srgbClr val="F4733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206721C-4DCA-2897-15F8-05BD8ADBB021}"/>
              </a:ext>
            </a:extLst>
          </p:cNvPr>
          <p:cNvSpPr/>
          <p:nvPr/>
        </p:nvSpPr>
        <p:spPr>
          <a:xfrm>
            <a:off x="4123944" y="3047821"/>
            <a:ext cx="1335024" cy="467819"/>
          </a:xfrm>
          <a:prstGeom prst="rect">
            <a:avLst/>
          </a:prstGeom>
          <a:solidFill>
            <a:srgbClr val="F4733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03DA8DA-365F-CAFC-C53D-9C1DDD3A339F}"/>
              </a:ext>
            </a:extLst>
          </p:cNvPr>
          <p:cNvSpPr/>
          <p:nvPr/>
        </p:nvSpPr>
        <p:spPr>
          <a:xfrm>
            <a:off x="4123944" y="3541516"/>
            <a:ext cx="1335024" cy="467819"/>
          </a:xfrm>
          <a:prstGeom prst="rect">
            <a:avLst/>
          </a:prstGeom>
          <a:solidFill>
            <a:srgbClr val="F4733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C5996F33-AB3A-74EB-BA02-537D380F69BF}"/>
              </a:ext>
            </a:extLst>
          </p:cNvPr>
          <p:cNvSpPr/>
          <p:nvPr/>
        </p:nvSpPr>
        <p:spPr>
          <a:xfrm>
            <a:off x="4123944" y="4014054"/>
            <a:ext cx="1335024" cy="467819"/>
          </a:xfrm>
          <a:prstGeom prst="rect">
            <a:avLst/>
          </a:prstGeom>
          <a:solidFill>
            <a:srgbClr val="F4733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21E808BE-7B2C-9FA3-DD49-F4A7B3A67003}"/>
              </a:ext>
            </a:extLst>
          </p:cNvPr>
          <p:cNvSpPr/>
          <p:nvPr/>
        </p:nvSpPr>
        <p:spPr>
          <a:xfrm>
            <a:off x="4123944" y="4481873"/>
            <a:ext cx="1335024" cy="467819"/>
          </a:xfrm>
          <a:prstGeom prst="rect">
            <a:avLst/>
          </a:prstGeom>
          <a:solidFill>
            <a:srgbClr val="F4733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A45DCE03-8C38-AB2B-1788-4DB2BB1B58A5}"/>
              </a:ext>
            </a:extLst>
          </p:cNvPr>
          <p:cNvSpPr/>
          <p:nvPr/>
        </p:nvSpPr>
        <p:spPr>
          <a:xfrm>
            <a:off x="4123944" y="4949692"/>
            <a:ext cx="1335024" cy="467819"/>
          </a:xfrm>
          <a:prstGeom prst="rect">
            <a:avLst/>
          </a:prstGeom>
          <a:solidFill>
            <a:srgbClr val="F4733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88EDD097-8EC8-501E-4943-65C03028A45A}"/>
              </a:ext>
            </a:extLst>
          </p:cNvPr>
          <p:cNvSpPr/>
          <p:nvPr/>
        </p:nvSpPr>
        <p:spPr>
          <a:xfrm>
            <a:off x="9954768" y="1150669"/>
            <a:ext cx="1072896" cy="467819"/>
          </a:xfrm>
          <a:prstGeom prst="rect">
            <a:avLst/>
          </a:prstGeom>
          <a:solidFill>
            <a:srgbClr val="F4733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4A4CE011-ED3D-9256-347B-34AC623C7976}"/>
              </a:ext>
            </a:extLst>
          </p:cNvPr>
          <p:cNvSpPr/>
          <p:nvPr/>
        </p:nvSpPr>
        <p:spPr>
          <a:xfrm>
            <a:off x="9954768" y="1618488"/>
            <a:ext cx="1072896" cy="467819"/>
          </a:xfrm>
          <a:prstGeom prst="rect">
            <a:avLst/>
          </a:prstGeom>
          <a:solidFill>
            <a:srgbClr val="F4733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D396D7D7-8E84-1643-8A25-BED4FDC71840}"/>
              </a:ext>
            </a:extLst>
          </p:cNvPr>
          <p:cNvSpPr/>
          <p:nvPr/>
        </p:nvSpPr>
        <p:spPr>
          <a:xfrm>
            <a:off x="9954768" y="2112183"/>
            <a:ext cx="1072896" cy="467819"/>
          </a:xfrm>
          <a:prstGeom prst="rect">
            <a:avLst/>
          </a:prstGeom>
          <a:solidFill>
            <a:srgbClr val="F4733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FB391C4B-C7BD-0804-189E-F9DC946ADD1A}"/>
              </a:ext>
            </a:extLst>
          </p:cNvPr>
          <p:cNvSpPr/>
          <p:nvPr/>
        </p:nvSpPr>
        <p:spPr>
          <a:xfrm>
            <a:off x="9954768" y="2580002"/>
            <a:ext cx="1072896" cy="467819"/>
          </a:xfrm>
          <a:prstGeom prst="rect">
            <a:avLst/>
          </a:prstGeom>
          <a:solidFill>
            <a:srgbClr val="F4733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0A9CC305-9CC5-FAEF-AE82-817C0B81DE7A}"/>
              </a:ext>
            </a:extLst>
          </p:cNvPr>
          <p:cNvSpPr/>
          <p:nvPr/>
        </p:nvSpPr>
        <p:spPr>
          <a:xfrm>
            <a:off x="9954768" y="3047821"/>
            <a:ext cx="1072896" cy="467819"/>
          </a:xfrm>
          <a:prstGeom prst="rect">
            <a:avLst/>
          </a:prstGeom>
          <a:solidFill>
            <a:srgbClr val="F4733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D54ECC3D-0FB2-2A60-82C1-6485FABEAB37}"/>
              </a:ext>
            </a:extLst>
          </p:cNvPr>
          <p:cNvSpPr/>
          <p:nvPr/>
        </p:nvSpPr>
        <p:spPr>
          <a:xfrm>
            <a:off x="9954768" y="3541516"/>
            <a:ext cx="1072896" cy="467819"/>
          </a:xfrm>
          <a:prstGeom prst="rect">
            <a:avLst/>
          </a:prstGeom>
          <a:solidFill>
            <a:srgbClr val="F4733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1BAA1AB7-C9EC-02C4-9597-BB44381035B6}"/>
              </a:ext>
            </a:extLst>
          </p:cNvPr>
          <p:cNvSpPr/>
          <p:nvPr/>
        </p:nvSpPr>
        <p:spPr>
          <a:xfrm>
            <a:off x="9954768" y="4014054"/>
            <a:ext cx="1072896" cy="467819"/>
          </a:xfrm>
          <a:prstGeom prst="rect">
            <a:avLst/>
          </a:prstGeom>
          <a:solidFill>
            <a:srgbClr val="F4733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0038868B-F58E-7B85-6598-B26FDEEF662F}"/>
              </a:ext>
            </a:extLst>
          </p:cNvPr>
          <p:cNvSpPr/>
          <p:nvPr/>
        </p:nvSpPr>
        <p:spPr>
          <a:xfrm>
            <a:off x="9954768" y="4481873"/>
            <a:ext cx="1072896" cy="467819"/>
          </a:xfrm>
          <a:prstGeom prst="rect">
            <a:avLst/>
          </a:prstGeom>
          <a:solidFill>
            <a:srgbClr val="F4733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1A6B503F-AB3C-B924-E6DB-1CBEF971F90A}"/>
              </a:ext>
            </a:extLst>
          </p:cNvPr>
          <p:cNvSpPr/>
          <p:nvPr/>
        </p:nvSpPr>
        <p:spPr>
          <a:xfrm>
            <a:off x="9954768" y="4949692"/>
            <a:ext cx="1072896" cy="467819"/>
          </a:xfrm>
          <a:prstGeom prst="rect">
            <a:avLst/>
          </a:prstGeom>
          <a:solidFill>
            <a:srgbClr val="F4733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102270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42000"/>
            <a:lum/>
          </a:blip>
          <a:srcRect/>
          <a:stretch>
            <a:fillRect t="-16000" b="-16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6B00C73-7FD1-801C-4FC6-4B539E67C1A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id="{740AA728-2C1E-C54C-94EC-83409E86B9E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alphaModFix/>
          </a:blip>
          <a:srcRect l="27295" t="39259" r="27295" b="37778"/>
          <a:stretch/>
        </p:blipFill>
        <p:spPr>
          <a:xfrm>
            <a:off x="5519741" y="6309547"/>
            <a:ext cx="1091557" cy="426533"/>
          </a:xfrm>
          <a:prstGeom prst="rect">
            <a:avLst/>
          </a:prstGeom>
        </p:spPr>
      </p:pic>
      <p:grpSp>
        <p:nvGrpSpPr>
          <p:cNvPr id="8" name="Group 7">
            <a:extLst>
              <a:ext uri="{FF2B5EF4-FFF2-40B4-BE49-F238E27FC236}">
                <a16:creationId xmlns:a16="http://schemas.microsoft.com/office/drawing/2014/main" id="{BC4B7EB7-B707-A551-1243-335876B51ADC}"/>
              </a:ext>
            </a:extLst>
          </p:cNvPr>
          <p:cNvGrpSpPr/>
          <p:nvPr/>
        </p:nvGrpSpPr>
        <p:grpSpPr>
          <a:xfrm>
            <a:off x="11369040" y="111760"/>
            <a:ext cx="733103" cy="598980"/>
            <a:chOff x="10698480" y="5668820"/>
            <a:chExt cx="1330546" cy="1087120"/>
          </a:xfrm>
        </p:grpSpPr>
        <p:sp>
          <p:nvSpPr>
            <p:cNvPr id="7" name="Oval 6">
              <a:extLst>
                <a:ext uri="{FF2B5EF4-FFF2-40B4-BE49-F238E27FC236}">
                  <a16:creationId xmlns:a16="http://schemas.microsoft.com/office/drawing/2014/main" id="{9DF3EDB9-5CF8-82C8-900B-84B91689CE4D}"/>
                </a:ext>
              </a:extLst>
            </p:cNvPr>
            <p:cNvSpPr/>
            <p:nvPr/>
          </p:nvSpPr>
          <p:spPr>
            <a:xfrm>
              <a:off x="10698480" y="5709460"/>
              <a:ext cx="1046480" cy="1046480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rgbClr val="F3733D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C2C8B4DF-FA5A-12CC-52CB-6D3669E6D56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4316" t="33779" r="35232" b="33481"/>
            <a:stretch/>
          </p:blipFill>
          <p:spPr>
            <a:xfrm>
              <a:off x="10769462" y="5668820"/>
              <a:ext cx="1259564" cy="1046480"/>
            </a:xfrm>
            <a:prstGeom prst="rect">
              <a:avLst/>
            </a:prstGeom>
          </p:spPr>
        </p:pic>
      </p:grpSp>
      <p:pic>
        <p:nvPicPr>
          <p:cNvPr id="3" name="Picture 2">
            <a:extLst>
              <a:ext uri="{FF2B5EF4-FFF2-40B4-BE49-F238E27FC236}">
                <a16:creationId xmlns:a16="http://schemas.microsoft.com/office/drawing/2014/main" id="{746FCCE1-D1D9-8437-BA8B-4E71FCB2BF9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58425" y="284403"/>
            <a:ext cx="3250995" cy="1818717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5BF96E88-A315-6809-0145-3079A1B9374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58425" y="2232137"/>
            <a:ext cx="3250994" cy="1835927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5BDBE413-51EF-B539-1D5F-860E103758C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115160" y="4319505"/>
            <a:ext cx="3238288" cy="1814295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2B98F7A5-6FE5-22FD-3EFF-A6B54A54E4FF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58425" y="4319505"/>
            <a:ext cx="3250994" cy="1814295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F624238B-9877-9120-3EF8-64A5BA1FAC83}"/>
              </a:ext>
            </a:extLst>
          </p:cNvPr>
          <p:cNvSpPr txBox="1"/>
          <p:nvPr/>
        </p:nvSpPr>
        <p:spPr>
          <a:xfrm>
            <a:off x="3909419" y="534146"/>
            <a:ext cx="762218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latin typeface="Verdana" panose="020B0604030504040204" pitchFamily="34" charset="0"/>
                <a:ea typeface="Verdana" panose="020B0604030504040204" pitchFamily="34" charset="0"/>
              </a:rPr>
              <a:t>Choose a particular skill to revisit and model prior to the test.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5845D731-4F5E-9557-BF83-8398A3B01E59}"/>
              </a:ext>
            </a:extLst>
          </p:cNvPr>
          <p:cNvSpPr txBox="1"/>
          <p:nvPr/>
        </p:nvSpPr>
        <p:spPr>
          <a:xfrm>
            <a:off x="3909419" y="2257205"/>
            <a:ext cx="762218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latin typeface="Verdana" panose="020B0604030504040204" pitchFamily="34" charset="0"/>
                <a:ea typeface="Verdana" panose="020B0604030504040204" pitchFamily="34" charset="0"/>
              </a:rPr>
              <a:t>Use this slide to give children some key reminders.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A87CB542-4D5E-53AD-7DB1-070CC1C76FE0}"/>
              </a:ext>
            </a:extLst>
          </p:cNvPr>
          <p:cNvSpPr txBox="1"/>
          <p:nvPr/>
        </p:nvSpPr>
        <p:spPr>
          <a:xfrm>
            <a:off x="7353448" y="4272545"/>
            <a:ext cx="4592181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latin typeface="Verdana" panose="020B0604030504040204" pitchFamily="34" charset="0"/>
                <a:ea typeface="Verdana" panose="020B0604030504040204" pitchFamily="34" charset="0"/>
              </a:rPr>
              <a:t>Reveal the answers one at a time to give you time to go through questions as needed.</a:t>
            </a:r>
          </a:p>
        </p:txBody>
      </p:sp>
    </p:spTree>
    <p:extLst>
      <p:ext uri="{BB962C8B-B14F-4D97-AF65-F5344CB8AC3E}">
        <p14:creationId xmlns:p14="http://schemas.microsoft.com/office/powerpoint/2010/main" val="231553456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ABFD05B-51AD-8DBE-C064-4FFB80CF014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id="{F59FB3B8-871B-6765-0233-8B1CE55EC148}"/>
              </a:ext>
            </a:extLst>
          </p:cNvPr>
          <p:cNvSpPr txBox="1"/>
          <p:nvPr/>
        </p:nvSpPr>
        <p:spPr>
          <a:xfrm>
            <a:off x="523493" y="2182125"/>
            <a:ext cx="362001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latin typeface="Verdana" panose="020B0604030504040204" pitchFamily="34" charset="0"/>
                <a:ea typeface="Verdana" panose="020B0604030504040204" pitchFamily="34" charset="0"/>
              </a:rPr>
              <a:t>Spotlight on…</a:t>
            </a:r>
          </a:p>
        </p:txBody>
      </p:sp>
      <p:pic>
        <p:nvPicPr>
          <p:cNvPr id="22" name="Picture 21" descr="Spotlight - Free technology icons">
            <a:extLst>
              <a:ext uri="{FF2B5EF4-FFF2-40B4-BE49-F238E27FC236}">
                <a16:creationId xmlns:a16="http://schemas.microsoft.com/office/drawing/2014/main" id="{7EB5BACF-44D2-18B0-5D20-8356574D73F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0800000">
            <a:off x="523494" y="116586"/>
            <a:ext cx="1927098" cy="1927098"/>
          </a:xfrm>
          <a:prstGeom prst="rect">
            <a:avLst/>
          </a:prstGeom>
        </p:spPr>
      </p:pic>
      <p:graphicFrame>
        <p:nvGraphicFramePr>
          <p:cNvPr id="23" name="Table 22">
            <a:extLst>
              <a:ext uri="{FF2B5EF4-FFF2-40B4-BE49-F238E27FC236}">
                <a16:creationId xmlns:a16="http://schemas.microsoft.com/office/drawing/2014/main" id="{E6FC435A-1E1F-82B0-347D-A2A06F2314D5}"/>
              </a:ext>
            </a:extLst>
          </p:cNvPr>
          <p:cNvGraphicFramePr>
            <a:graphicFrameLocks noGrp="1"/>
          </p:cNvGraphicFramePr>
          <p:nvPr/>
        </p:nvGraphicFramePr>
        <p:xfrm>
          <a:off x="4674618" y="635676"/>
          <a:ext cx="6172200" cy="52208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85800">
                  <a:extLst>
                    <a:ext uri="{9D8B030D-6E8A-4147-A177-3AD203B41FA5}">
                      <a16:colId xmlns:a16="http://schemas.microsoft.com/office/drawing/2014/main" val="3276687074"/>
                    </a:ext>
                  </a:extLst>
                </a:gridCol>
                <a:gridCol w="685800">
                  <a:extLst>
                    <a:ext uri="{9D8B030D-6E8A-4147-A177-3AD203B41FA5}">
                      <a16:colId xmlns:a16="http://schemas.microsoft.com/office/drawing/2014/main" val="3670772938"/>
                    </a:ext>
                  </a:extLst>
                </a:gridCol>
                <a:gridCol w="685800">
                  <a:extLst>
                    <a:ext uri="{9D8B030D-6E8A-4147-A177-3AD203B41FA5}">
                      <a16:colId xmlns:a16="http://schemas.microsoft.com/office/drawing/2014/main" val="3876820887"/>
                    </a:ext>
                  </a:extLst>
                </a:gridCol>
                <a:gridCol w="685800">
                  <a:extLst>
                    <a:ext uri="{9D8B030D-6E8A-4147-A177-3AD203B41FA5}">
                      <a16:colId xmlns:a16="http://schemas.microsoft.com/office/drawing/2014/main" val="3269960440"/>
                    </a:ext>
                  </a:extLst>
                </a:gridCol>
                <a:gridCol w="685800">
                  <a:extLst>
                    <a:ext uri="{9D8B030D-6E8A-4147-A177-3AD203B41FA5}">
                      <a16:colId xmlns:a16="http://schemas.microsoft.com/office/drawing/2014/main" val="2873602650"/>
                    </a:ext>
                  </a:extLst>
                </a:gridCol>
                <a:gridCol w="685800">
                  <a:extLst>
                    <a:ext uri="{9D8B030D-6E8A-4147-A177-3AD203B41FA5}">
                      <a16:colId xmlns:a16="http://schemas.microsoft.com/office/drawing/2014/main" val="2385365464"/>
                    </a:ext>
                  </a:extLst>
                </a:gridCol>
                <a:gridCol w="685800">
                  <a:extLst>
                    <a:ext uri="{9D8B030D-6E8A-4147-A177-3AD203B41FA5}">
                      <a16:colId xmlns:a16="http://schemas.microsoft.com/office/drawing/2014/main" val="1434523923"/>
                    </a:ext>
                  </a:extLst>
                </a:gridCol>
                <a:gridCol w="685800">
                  <a:extLst>
                    <a:ext uri="{9D8B030D-6E8A-4147-A177-3AD203B41FA5}">
                      <a16:colId xmlns:a16="http://schemas.microsoft.com/office/drawing/2014/main" val="377757552"/>
                    </a:ext>
                  </a:extLst>
                </a:gridCol>
                <a:gridCol w="685800">
                  <a:extLst>
                    <a:ext uri="{9D8B030D-6E8A-4147-A177-3AD203B41FA5}">
                      <a16:colId xmlns:a16="http://schemas.microsoft.com/office/drawing/2014/main" val="1222352034"/>
                    </a:ext>
                  </a:extLst>
                </a:gridCol>
              </a:tblGrid>
              <a:tr h="652611">
                <a:tc>
                  <a:txBody>
                    <a:bodyPr/>
                    <a:lstStyle/>
                    <a:p>
                      <a:pPr algn="ctr"/>
                      <a:endParaRPr lang="en-GB" sz="240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26935138"/>
                  </a:ext>
                </a:extLst>
              </a:tr>
              <a:tr h="652611">
                <a:tc>
                  <a:txBody>
                    <a:bodyPr/>
                    <a:lstStyle/>
                    <a:p>
                      <a:pPr algn="ctr"/>
                      <a:endParaRPr lang="en-GB" sz="240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63071970"/>
                  </a:ext>
                </a:extLst>
              </a:tr>
              <a:tr h="652611">
                <a:tc>
                  <a:txBody>
                    <a:bodyPr/>
                    <a:lstStyle/>
                    <a:p>
                      <a:pPr algn="ctr"/>
                      <a:endParaRPr lang="en-GB" sz="240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83482125"/>
                  </a:ext>
                </a:extLst>
              </a:tr>
              <a:tr h="652611">
                <a:tc>
                  <a:txBody>
                    <a:bodyPr/>
                    <a:lstStyle/>
                    <a:p>
                      <a:pPr algn="ctr"/>
                      <a:endParaRPr lang="en-GB" sz="240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25315687"/>
                  </a:ext>
                </a:extLst>
              </a:tr>
              <a:tr h="652611">
                <a:tc>
                  <a:txBody>
                    <a:bodyPr/>
                    <a:lstStyle/>
                    <a:p>
                      <a:pPr algn="ctr"/>
                      <a:endParaRPr lang="en-GB" sz="240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9834614"/>
                  </a:ext>
                </a:extLst>
              </a:tr>
              <a:tr h="652611">
                <a:tc>
                  <a:txBody>
                    <a:bodyPr/>
                    <a:lstStyle/>
                    <a:p>
                      <a:pPr algn="ctr"/>
                      <a:endParaRPr lang="en-GB" sz="240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81096374"/>
                  </a:ext>
                </a:extLst>
              </a:tr>
              <a:tr h="652611">
                <a:tc>
                  <a:txBody>
                    <a:bodyPr/>
                    <a:lstStyle/>
                    <a:p>
                      <a:pPr algn="ctr"/>
                      <a:endParaRPr lang="en-GB" sz="240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45567127"/>
                  </a:ext>
                </a:extLst>
              </a:tr>
              <a:tr h="652611">
                <a:tc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7587821"/>
                  </a:ext>
                </a:extLst>
              </a:tr>
            </a:tbl>
          </a:graphicData>
        </a:graphic>
      </p:graphicFrame>
      <p:sp>
        <p:nvSpPr>
          <p:cNvPr id="24" name="TextBox 23">
            <a:extLst>
              <a:ext uri="{FF2B5EF4-FFF2-40B4-BE49-F238E27FC236}">
                <a16:creationId xmlns:a16="http://schemas.microsoft.com/office/drawing/2014/main" id="{04BBBFAF-5ADF-C727-F5CE-58AF188DDC38}"/>
              </a:ext>
            </a:extLst>
          </p:cNvPr>
          <p:cNvSpPr txBox="1"/>
          <p:nvPr/>
        </p:nvSpPr>
        <p:spPr>
          <a:xfrm>
            <a:off x="640587" y="2892309"/>
            <a:ext cx="362001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latin typeface="Verdana" panose="020B0604030504040204" pitchFamily="34" charset="0"/>
                <a:ea typeface="Verdana" panose="020B0604030504040204" pitchFamily="34" charset="0"/>
              </a:rPr>
              <a:t>[insert focus here]</a:t>
            </a:r>
          </a:p>
        </p:txBody>
      </p:sp>
    </p:spTree>
    <p:extLst>
      <p:ext uri="{BB962C8B-B14F-4D97-AF65-F5344CB8AC3E}">
        <p14:creationId xmlns:p14="http://schemas.microsoft.com/office/powerpoint/2010/main" val="416518238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83A4DF0-3959-0FCF-B869-AFED5336460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id="{A7BA15DC-0D9F-DC18-A9B4-BA2B282E6E97}"/>
              </a:ext>
            </a:extLst>
          </p:cNvPr>
          <p:cNvSpPr txBox="1"/>
          <p:nvPr/>
        </p:nvSpPr>
        <p:spPr>
          <a:xfrm>
            <a:off x="3989069" y="636789"/>
            <a:ext cx="362001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latin typeface="Verdana" panose="020B0604030504040204" pitchFamily="34" charset="0"/>
                <a:ea typeface="Verdana" panose="020B0604030504040204" pitchFamily="34" charset="0"/>
              </a:rPr>
              <a:t>Reminders</a:t>
            </a:r>
          </a:p>
        </p:txBody>
      </p:sp>
      <p:pic>
        <p:nvPicPr>
          <p:cNvPr id="2" name="Picture 1" descr="Mathematic operations Buttons - Free commerce icons">
            <a:extLst>
              <a:ext uri="{FF2B5EF4-FFF2-40B4-BE49-F238E27FC236}">
                <a16:creationId xmlns:a16="http://schemas.microsoft.com/office/drawing/2014/main" id="{A7025821-F74B-F4C8-C4CE-4E083136E44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6027" y="1580366"/>
            <a:ext cx="702298" cy="702298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B2C9FAF4-6E52-1173-DD29-1BEB65A4B04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8348" y="2838423"/>
            <a:ext cx="960120" cy="96012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158A1DB-FA98-5F03-5127-3303DF85244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59836" y="4586066"/>
            <a:ext cx="783336" cy="783336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A6A95235-F2AF-08D3-BD88-2CFB4B424373}"/>
              </a:ext>
            </a:extLst>
          </p:cNvPr>
          <p:cNvSpPr txBox="1"/>
          <p:nvPr/>
        </p:nvSpPr>
        <p:spPr>
          <a:xfrm>
            <a:off x="6209284" y="1507810"/>
            <a:ext cx="139979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latin typeface="Verdana" panose="020B0604030504040204" pitchFamily="34" charset="0"/>
                <a:ea typeface="Verdana" panose="020B0604030504040204" pitchFamily="34" charset="0"/>
              </a:rPr>
              <a:t>0 1 2 3 4 </a:t>
            </a:r>
          </a:p>
          <a:p>
            <a:pPr algn="ctr"/>
            <a:r>
              <a:rPr lang="en-GB" dirty="0">
                <a:latin typeface="Verdana" panose="020B0604030504040204" pitchFamily="34" charset="0"/>
                <a:ea typeface="Verdana" panose="020B0604030504040204" pitchFamily="34" charset="0"/>
              </a:rPr>
              <a:t>5 6 7 8 9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B69950F5-4815-DF2E-AF17-9C9332931B0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629513" y="4508075"/>
            <a:ext cx="885158" cy="885158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5AC4B721-48A4-D87D-DB51-8C6CD939FA14}"/>
              </a:ext>
            </a:extLst>
          </p:cNvPr>
          <p:cNvSpPr txBox="1"/>
          <p:nvPr/>
        </p:nvSpPr>
        <p:spPr>
          <a:xfrm>
            <a:off x="1559052" y="1692476"/>
            <a:ext cx="34792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Verdana" panose="020B0604030504040204" pitchFamily="34" charset="0"/>
                <a:ea typeface="Verdana" panose="020B0604030504040204" pitchFamily="34" charset="0"/>
              </a:rPr>
              <a:t>Check the operation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99BDD88-7B4E-B252-4E85-6B1F74693C2A}"/>
              </a:ext>
            </a:extLst>
          </p:cNvPr>
          <p:cNvSpPr txBox="1"/>
          <p:nvPr/>
        </p:nvSpPr>
        <p:spPr>
          <a:xfrm>
            <a:off x="1680972" y="2967546"/>
            <a:ext cx="347929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Verdana" panose="020B0604030504040204" pitchFamily="34" charset="0"/>
                <a:ea typeface="Verdana" panose="020B0604030504040204" pitchFamily="34" charset="0"/>
              </a:rPr>
              <a:t>Work quickly and carefully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A51814C3-A8CA-773A-BC4D-030E0C65C17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394198" y="2940733"/>
            <a:ext cx="960120" cy="960120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27C74279-A203-2340-E201-338BC806DCD8}"/>
              </a:ext>
            </a:extLst>
          </p:cNvPr>
          <p:cNvSpPr txBox="1"/>
          <p:nvPr/>
        </p:nvSpPr>
        <p:spPr>
          <a:xfrm>
            <a:off x="1680972" y="4562236"/>
            <a:ext cx="35493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Verdana" panose="020B0604030504040204" pitchFamily="34" charset="0"/>
                <a:ea typeface="Verdana" panose="020B0604030504040204" pitchFamily="34" charset="0"/>
              </a:rPr>
              <a:t>Show your working out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B316402A-2DFF-4A5E-DB43-D7F0E7918E57}"/>
              </a:ext>
            </a:extLst>
          </p:cNvPr>
          <p:cNvSpPr txBox="1"/>
          <p:nvPr/>
        </p:nvSpPr>
        <p:spPr>
          <a:xfrm>
            <a:off x="7793483" y="1572159"/>
            <a:ext cx="347929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Verdana" panose="020B0604030504040204" pitchFamily="34" charset="0"/>
                <a:ea typeface="Verdana" panose="020B0604030504040204" pitchFamily="34" charset="0"/>
              </a:rPr>
              <a:t>Write your digits clearly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BA0A753A-33FB-2071-24E1-62021444E0F1}"/>
              </a:ext>
            </a:extLst>
          </p:cNvPr>
          <p:cNvSpPr txBox="1"/>
          <p:nvPr/>
        </p:nvSpPr>
        <p:spPr>
          <a:xfrm>
            <a:off x="7793483" y="2830216"/>
            <a:ext cx="347929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Verdana" panose="020B0604030504040204" pitchFamily="34" charset="0"/>
                <a:ea typeface="Verdana" panose="020B0604030504040204" pitchFamily="34" charset="0"/>
              </a:rPr>
              <a:t>If you’re not sure what to do, move on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E6C849A3-CE0F-BA35-F8BD-897EF065BA62}"/>
              </a:ext>
            </a:extLst>
          </p:cNvPr>
          <p:cNvSpPr txBox="1"/>
          <p:nvPr/>
        </p:nvSpPr>
        <p:spPr>
          <a:xfrm>
            <a:off x="7875778" y="4673716"/>
            <a:ext cx="399313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Verdana" panose="020B0604030504040204" pitchFamily="34" charset="0"/>
                <a:ea typeface="Verdana" panose="020B0604030504040204" pitchFamily="34" charset="0"/>
              </a:rPr>
              <a:t>If you have time at the end, check your work</a:t>
            </a:r>
          </a:p>
        </p:txBody>
      </p:sp>
    </p:spTree>
    <p:extLst>
      <p:ext uri="{BB962C8B-B14F-4D97-AF65-F5344CB8AC3E}">
        <p14:creationId xmlns:p14="http://schemas.microsoft.com/office/powerpoint/2010/main" val="9149399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888AD7C-0214-0DC3-C8E7-9247918B9B9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id="{F8F3FD5A-863F-910B-AD4F-21A0FC4E783B}"/>
              </a:ext>
            </a:extLst>
          </p:cNvPr>
          <p:cNvSpPr txBox="1"/>
          <p:nvPr/>
        </p:nvSpPr>
        <p:spPr>
          <a:xfrm>
            <a:off x="650238" y="161419"/>
            <a:ext cx="104591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000" dirty="0">
                <a:latin typeface="Verdana" panose="020B0604030504040204" pitchFamily="34" charset="0"/>
                <a:ea typeface="Verdana" panose="020B0604030504040204" pitchFamily="34" charset="0"/>
              </a:rPr>
              <a:t>Arithmetic test 1- answers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2" name="Table 1">
                <a:extLst>
                  <a:ext uri="{FF2B5EF4-FFF2-40B4-BE49-F238E27FC236}">
                    <a16:creationId xmlns:a16="http://schemas.microsoft.com/office/drawing/2014/main" id="{E1838C2C-CB08-EF7B-E7F5-FFF6CDCC31AF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967375816"/>
                  </p:ext>
                </p:extLst>
              </p:nvPr>
            </p:nvGraphicFramePr>
            <p:xfrm>
              <a:off x="650238" y="1150669"/>
              <a:ext cx="10803825" cy="4271562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571777">
                      <a:extLst>
                        <a:ext uri="{9D8B030D-6E8A-4147-A177-3AD203B41FA5}">
                          <a16:colId xmlns:a16="http://schemas.microsoft.com/office/drawing/2014/main" val="3321476802"/>
                        </a:ext>
                      </a:extLst>
                    </a:gridCol>
                    <a:gridCol w="2886145">
                      <a:extLst>
                        <a:ext uri="{9D8B030D-6E8A-4147-A177-3AD203B41FA5}">
                          <a16:colId xmlns:a16="http://schemas.microsoft.com/office/drawing/2014/main" val="2379227053"/>
                        </a:ext>
                      </a:extLst>
                    </a:gridCol>
                    <a:gridCol w="1348298">
                      <a:extLst>
                        <a:ext uri="{9D8B030D-6E8A-4147-A177-3AD203B41FA5}">
                          <a16:colId xmlns:a16="http://schemas.microsoft.com/office/drawing/2014/main" val="2968349348"/>
                        </a:ext>
                      </a:extLst>
                    </a:gridCol>
                    <a:gridCol w="371944">
                      <a:extLst>
                        <a:ext uri="{9D8B030D-6E8A-4147-A177-3AD203B41FA5}">
                          <a16:colId xmlns:a16="http://schemas.microsoft.com/office/drawing/2014/main" val="2689946025"/>
                        </a:ext>
                      </a:extLst>
                    </a:gridCol>
                    <a:gridCol w="464931">
                      <a:extLst>
                        <a:ext uri="{9D8B030D-6E8A-4147-A177-3AD203B41FA5}">
                          <a16:colId xmlns:a16="http://schemas.microsoft.com/office/drawing/2014/main" val="4027602858"/>
                        </a:ext>
                      </a:extLst>
                    </a:gridCol>
                    <a:gridCol w="534670">
                      <a:extLst>
                        <a:ext uri="{9D8B030D-6E8A-4147-A177-3AD203B41FA5}">
                          <a16:colId xmlns:a16="http://schemas.microsoft.com/office/drawing/2014/main" val="3518589150"/>
                        </a:ext>
                      </a:extLst>
                    </a:gridCol>
                    <a:gridCol w="3126659">
                      <a:extLst>
                        <a:ext uri="{9D8B030D-6E8A-4147-A177-3AD203B41FA5}">
                          <a16:colId xmlns:a16="http://schemas.microsoft.com/office/drawing/2014/main" val="3923108967"/>
                        </a:ext>
                      </a:extLst>
                    </a:gridCol>
                    <a:gridCol w="1046094">
                      <a:extLst>
                        <a:ext uri="{9D8B030D-6E8A-4147-A177-3AD203B41FA5}">
                          <a16:colId xmlns:a16="http://schemas.microsoft.com/office/drawing/2014/main" val="1010108864"/>
                        </a:ext>
                      </a:extLst>
                    </a:gridCol>
                    <a:gridCol w="453307">
                      <a:extLst>
                        <a:ext uri="{9D8B030D-6E8A-4147-A177-3AD203B41FA5}">
                          <a16:colId xmlns:a16="http://schemas.microsoft.com/office/drawing/2014/main" val="874449547"/>
                        </a:ext>
                      </a:extLst>
                    </a:gridCol>
                  </a:tblGrid>
                  <a:tr h="474618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__________ + 246 = 892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646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b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10)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5³ =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125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326846728"/>
                      </a:ext>
                    </a:extLst>
                  </a:tr>
                  <a:tr h="474618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__________ - 85 = 124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209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b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11)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 – 3.68 =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1.32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238926175"/>
                      </a:ext>
                    </a:extLst>
                  </a:tr>
                  <a:tr h="474618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30 x 7 =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210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b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12)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0.7 x 3 =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2.1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001838278"/>
                      </a:ext>
                    </a:extLst>
                  </a:tr>
                  <a:tr h="474618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3² =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9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b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13)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57,346 + 5,503 =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62,849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189656821"/>
                      </a:ext>
                    </a:extLst>
                  </a:tr>
                  <a:tr h="474618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23,495 = ______ + 400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23,095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b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14)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3.5 </a:t>
                          </a:r>
                          <a:r>
                            <a:rPr lang="en-GB" sz="12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5 =</a:t>
                          </a:r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0.7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247575983"/>
                      </a:ext>
                    </a:extLst>
                  </a:tr>
                  <a:tr h="474618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3,600 </a:t>
                          </a:r>
                          <a:r>
                            <a:rPr lang="en-GB" sz="12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9 =</a:t>
                          </a:r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400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b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15)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56 x 1000 =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56,000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833830624"/>
                      </a:ext>
                    </a:extLst>
                  </a:tr>
                  <a:tr h="474618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7)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10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+</a:t>
                          </a:r>
                          <a:r>
                            <a:rPr lang="en-GB" sz="1200" b="0" baseline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= 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7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10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b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16)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+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5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9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=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ea typeface="Verdana" panose="020B0604030504040204" pitchFamily="34" charset="0"/>
                            </a:rPr>
                            <a:t>1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9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7)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282295102"/>
                      </a:ext>
                    </a:extLst>
                  </a:tr>
                  <a:tr h="474618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8)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4,566 x 8 =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3,528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b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17)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8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of 320 =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120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8)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246040431"/>
                      </a:ext>
                    </a:extLst>
                  </a:tr>
                  <a:tr h="474618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9)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14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15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-</a:t>
                          </a:r>
                          <a:r>
                            <a:rPr lang="en-GB" sz="1200" b="0" baseline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= 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4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15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b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18)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ea typeface="Verdana" panose="020B0604030504040204" pitchFamily="34" charset="0"/>
                            </a:rPr>
                            <a:t>2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6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7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-</a:t>
                          </a:r>
                          <a:r>
                            <a:rPr lang="en-GB" sz="1200" b="0" baseline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14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=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ea typeface="Verdana" panose="020B0604030504040204" pitchFamily="34" charset="0"/>
                            </a:rPr>
                            <a:t>2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9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14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9)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422095918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2" name="Table 1">
                <a:extLst>
                  <a:ext uri="{FF2B5EF4-FFF2-40B4-BE49-F238E27FC236}">
                    <a16:creationId xmlns:a16="http://schemas.microsoft.com/office/drawing/2014/main" id="{E1838C2C-CB08-EF7B-E7F5-FFF6CDCC31AF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967375816"/>
                  </p:ext>
                </p:extLst>
              </p:nvPr>
            </p:nvGraphicFramePr>
            <p:xfrm>
              <a:off x="650238" y="1150669"/>
              <a:ext cx="10803825" cy="4271562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571777">
                      <a:extLst>
                        <a:ext uri="{9D8B030D-6E8A-4147-A177-3AD203B41FA5}">
                          <a16:colId xmlns:a16="http://schemas.microsoft.com/office/drawing/2014/main" val="3321476802"/>
                        </a:ext>
                      </a:extLst>
                    </a:gridCol>
                    <a:gridCol w="2886145">
                      <a:extLst>
                        <a:ext uri="{9D8B030D-6E8A-4147-A177-3AD203B41FA5}">
                          <a16:colId xmlns:a16="http://schemas.microsoft.com/office/drawing/2014/main" val="2379227053"/>
                        </a:ext>
                      </a:extLst>
                    </a:gridCol>
                    <a:gridCol w="1348298">
                      <a:extLst>
                        <a:ext uri="{9D8B030D-6E8A-4147-A177-3AD203B41FA5}">
                          <a16:colId xmlns:a16="http://schemas.microsoft.com/office/drawing/2014/main" val="2968349348"/>
                        </a:ext>
                      </a:extLst>
                    </a:gridCol>
                    <a:gridCol w="371944">
                      <a:extLst>
                        <a:ext uri="{9D8B030D-6E8A-4147-A177-3AD203B41FA5}">
                          <a16:colId xmlns:a16="http://schemas.microsoft.com/office/drawing/2014/main" val="2689946025"/>
                        </a:ext>
                      </a:extLst>
                    </a:gridCol>
                    <a:gridCol w="464931">
                      <a:extLst>
                        <a:ext uri="{9D8B030D-6E8A-4147-A177-3AD203B41FA5}">
                          <a16:colId xmlns:a16="http://schemas.microsoft.com/office/drawing/2014/main" val="4027602858"/>
                        </a:ext>
                      </a:extLst>
                    </a:gridCol>
                    <a:gridCol w="534670">
                      <a:extLst>
                        <a:ext uri="{9D8B030D-6E8A-4147-A177-3AD203B41FA5}">
                          <a16:colId xmlns:a16="http://schemas.microsoft.com/office/drawing/2014/main" val="3518589150"/>
                        </a:ext>
                      </a:extLst>
                    </a:gridCol>
                    <a:gridCol w="3126659">
                      <a:extLst>
                        <a:ext uri="{9D8B030D-6E8A-4147-A177-3AD203B41FA5}">
                          <a16:colId xmlns:a16="http://schemas.microsoft.com/office/drawing/2014/main" val="3923108967"/>
                        </a:ext>
                      </a:extLst>
                    </a:gridCol>
                    <a:gridCol w="1046094">
                      <a:extLst>
                        <a:ext uri="{9D8B030D-6E8A-4147-A177-3AD203B41FA5}">
                          <a16:colId xmlns:a16="http://schemas.microsoft.com/office/drawing/2014/main" val="1010108864"/>
                        </a:ext>
                      </a:extLst>
                    </a:gridCol>
                    <a:gridCol w="453307">
                      <a:extLst>
                        <a:ext uri="{9D8B030D-6E8A-4147-A177-3AD203B41FA5}">
                          <a16:colId xmlns:a16="http://schemas.microsoft.com/office/drawing/2014/main" val="874449547"/>
                        </a:ext>
                      </a:extLst>
                    </a:gridCol>
                  </a:tblGrid>
                  <a:tr h="474618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__________ + 246 = 892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646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b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10)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5³ =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125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326846728"/>
                      </a:ext>
                    </a:extLst>
                  </a:tr>
                  <a:tr h="474618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__________ - 85 = 124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209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b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11)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 – 3.68 =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1.32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238926175"/>
                      </a:ext>
                    </a:extLst>
                  </a:tr>
                  <a:tr h="474618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30 x 7 =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210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b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12)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0.7 x 3 =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2.1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001838278"/>
                      </a:ext>
                    </a:extLst>
                  </a:tr>
                  <a:tr h="474618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3² =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9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b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13)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57,346 + 5,503 =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62,849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189656821"/>
                      </a:ext>
                    </a:extLst>
                  </a:tr>
                  <a:tr h="474618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23,495 = ______ + 400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23,095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b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14)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3.5 </a:t>
                          </a:r>
                          <a:r>
                            <a:rPr lang="en-GB" sz="12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5 =</a:t>
                          </a:r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0.7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247575983"/>
                      </a:ext>
                    </a:extLst>
                  </a:tr>
                  <a:tr h="474618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3,600 </a:t>
                          </a:r>
                          <a:r>
                            <a:rPr lang="en-GB" sz="12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9 =</a:t>
                          </a:r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400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b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15)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56 x 1000 =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56,000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833830624"/>
                      </a:ext>
                    </a:extLst>
                  </a:tr>
                  <a:tr h="474618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7)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20085" t="-601282" r="-254968" b="-20256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255856" t="-601282" r="-443243" b="-20256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b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16)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197856" t="-601282" r="-47953" b="-20256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888372" t="-601282" r="-43023" b="-20256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7)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282295102"/>
                      </a:ext>
                    </a:extLst>
                  </a:tr>
                  <a:tr h="474618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8)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4,566 x 8 =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3,528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b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17)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197856" t="-701282" r="-47953" b="-10256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120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8)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246040431"/>
                      </a:ext>
                    </a:extLst>
                  </a:tr>
                  <a:tr h="474618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9)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20085" t="-801282" r="-254968" b="-256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255856" t="-801282" r="-443243" b="-256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b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18)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197856" t="-801282" r="-47953" b="-256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888372" t="-801282" r="-43023" b="-256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9)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422095918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3" name="Rectangle 2">
            <a:extLst>
              <a:ext uri="{FF2B5EF4-FFF2-40B4-BE49-F238E27FC236}">
                <a16:creationId xmlns:a16="http://schemas.microsoft.com/office/drawing/2014/main" id="{62D67620-747F-F25D-F826-73677290A96B}"/>
              </a:ext>
            </a:extLst>
          </p:cNvPr>
          <p:cNvSpPr/>
          <p:nvPr/>
        </p:nvSpPr>
        <p:spPr>
          <a:xfrm>
            <a:off x="4123944" y="1150669"/>
            <a:ext cx="1335024" cy="467819"/>
          </a:xfrm>
          <a:prstGeom prst="rect">
            <a:avLst/>
          </a:prstGeom>
          <a:solidFill>
            <a:srgbClr val="F4733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46352B0-9BD8-B028-D52C-D091EDE4E41F}"/>
              </a:ext>
            </a:extLst>
          </p:cNvPr>
          <p:cNvSpPr/>
          <p:nvPr/>
        </p:nvSpPr>
        <p:spPr>
          <a:xfrm>
            <a:off x="4123944" y="1618488"/>
            <a:ext cx="1335024" cy="467819"/>
          </a:xfrm>
          <a:prstGeom prst="rect">
            <a:avLst/>
          </a:prstGeom>
          <a:solidFill>
            <a:srgbClr val="F4733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A8CA4FCE-BEDA-CF6D-E97D-B367B95F4E53}"/>
              </a:ext>
            </a:extLst>
          </p:cNvPr>
          <p:cNvSpPr/>
          <p:nvPr/>
        </p:nvSpPr>
        <p:spPr>
          <a:xfrm>
            <a:off x="4123944" y="2112183"/>
            <a:ext cx="1335024" cy="467819"/>
          </a:xfrm>
          <a:prstGeom prst="rect">
            <a:avLst/>
          </a:prstGeom>
          <a:solidFill>
            <a:srgbClr val="F4733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27AB310-F2E7-C45C-7EB5-34D9FE28EB3E}"/>
              </a:ext>
            </a:extLst>
          </p:cNvPr>
          <p:cNvSpPr/>
          <p:nvPr/>
        </p:nvSpPr>
        <p:spPr>
          <a:xfrm>
            <a:off x="4123944" y="2580002"/>
            <a:ext cx="1335024" cy="467819"/>
          </a:xfrm>
          <a:prstGeom prst="rect">
            <a:avLst/>
          </a:prstGeom>
          <a:solidFill>
            <a:srgbClr val="F4733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39F1BE6F-0E80-EF6E-DFD2-2D0205C01225}"/>
              </a:ext>
            </a:extLst>
          </p:cNvPr>
          <p:cNvSpPr/>
          <p:nvPr/>
        </p:nvSpPr>
        <p:spPr>
          <a:xfrm>
            <a:off x="4123944" y="3047821"/>
            <a:ext cx="1335024" cy="467819"/>
          </a:xfrm>
          <a:prstGeom prst="rect">
            <a:avLst/>
          </a:prstGeom>
          <a:solidFill>
            <a:srgbClr val="F4733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54386D9C-5A12-DBF3-9EDE-8A52A0C7C5DE}"/>
              </a:ext>
            </a:extLst>
          </p:cNvPr>
          <p:cNvSpPr/>
          <p:nvPr/>
        </p:nvSpPr>
        <p:spPr>
          <a:xfrm>
            <a:off x="4123944" y="3541516"/>
            <a:ext cx="1335024" cy="467819"/>
          </a:xfrm>
          <a:prstGeom prst="rect">
            <a:avLst/>
          </a:prstGeom>
          <a:solidFill>
            <a:srgbClr val="F4733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DC688C37-2723-5475-98AD-471FB2DF6B4E}"/>
              </a:ext>
            </a:extLst>
          </p:cNvPr>
          <p:cNvSpPr/>
          <p:nvPr/>
        </p:nvSpPr>
        <p:spPr>
          <a:xfrm>
            <a:off x="4123944" y="4014054"/>
            <a:ext cx="1335024" cy="467819"/>
          </a:xfrm>
          <a:prstGeom prst="rect">
            <a:avLst/>
          </a:prstGeom>
          <a:solidFill>
            <a:srgbClr val="F4733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33706C3B-6C76-DA87-00F0-C1D83E8E3AAD}"/>
              </a:ext>
            </a:extLst>
          </p:cNvPr>
          <p:cNvSpPr/>
          <p:nvPr/>
        </p:nvSpPr>
        <p:spPr>
          <a:xfrm>
            <a:off x="4123944" y="4481873"/>
            <a:ext cx="1335024" cy="467819"/>
          </a:xfrm>
          <a:prstGeom prst="rect">
            <a:avLst/>
          </a:prstGeom>
          <a:solidFill>
            <a:srgbClr val="F4733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A99148F0-3736-6404-D120-41B5D30300E6}"/>
              </a:ext>
            </a:extLst>
          </p:cNvPr>
          <p:cNvSpPr/>
          <p:nvPr/>
        </p:nvSpPr>
        <p:spPr>
          <a:xfrm>
            <a:off x="4123944" y="4949692"/>
            <a:ext cx="1335024" cy="467819"/>
          </a:xfrm>
          <a:prstGeom prst="rect">
            <a:avLst/>
          </a:prstGeom>
          <a:solidFill>
            <a:srgbClr val="F4733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E3CE7B95-49C7-94D7-D47F-303081E25A26}"/>
              </a:ext>
            </a:extLst>
          </p:cNvPr>
          <p:cNvSpPr/>
          <p:nvPr/>
        </p:nvSpPr>
        <p:spPr>
          <a:xfrm>
            <a:off x="9954768" y="1150669"/>
            <a:ext cx="1072896" cy="467819"/>
          </a:xfrm>
          <a:prstGeom prst="rect">
            <a:avLst/>
          </a:prstGeom>
          <a:solidFill>
            <a:srgbClr val="F4733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435F6F27-3FE5-36C7-9A8A-CBF137748DD9}"/>
              </a:ext>
            </a:extLst>
          </p:cNvPr>
          <p:cNvSpPr/>
          <p:nvPr/>
        </p:nvSpPr>
        <p:spPr>
          <a:xfrm>
            <a:off x="9954768" y="1618488"/>
            <a:ext cx="1072896" cy="467819"/>
          </a:xfrm>
          <a:prstGeom prst="rect">
            <a:avLst/>
          </a:prstGeom>
          <a:solidFill>
            <a:srgbClr val="F4733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BA7955F7-707A-BE98-C3B1-4C1A3A224308}"/>
              </a:ext>
            </a:extLst>
          </p:cNvPr>
          <p:cNvSpPr/>
          <p:nvPr/>
        </p:nvSpPr>
        <p:spPr>
          <a:xfrm>
            <a:off x="9954768" y="2112183"/>
            <a:ext cx="1072896" cy="467819"/>
          </a:xfrm>
          <a:prstGeom prst="rect">
            <a:avLst/>
          </a:prstGeom>
          <a:solidFill>
            <a:srgbClr val="F4733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4591C20D-7E3E-F4AB-6F8E-E57B485C2B44}"/>
              </a:ext>
            </a:extLst>
          </p:cNvPr>
          <p:cNvSpPr/>
          <p:nvPr/>
        </p:nvSpPr>
        <p:spPr>
          <a:xfrm>
            <a:off x="9954768" y="2580002"/>
            <a:ext cx="1072896" cy="467819"/>
          </a:xfrm>
          <a:prstGeom prst="rect">
            <a:avLst/>
          </a:prstGeom>
          <a:solidFill>
            <a:srgbClr val="F4733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DEFC890D-14C4-F0E4-AB82-DF11426A6144}"/>
              </a:ext>
            </a:extLst>
          </p:cNvPr>
          <p:cNvSpPr/>
          <p:nvPr/>
        </p:nvSpPr>
        <p:spPr>
          <a:xfrm>
            <a:off x="9954768" y="3047821"/>
            <a:ext cx="1072896" cy="467819"/>
          </a:xfrm>
          <a:prstGeom prst="rect">
            <a:avLst/>
          </a:prstGeom>
          <a:solidFill>
            <a:srgbClr val="F4733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2C18D9AC-7C47-ED14-4318-9CFDA67089C4}"/>
              </a:ext>
            </a:extLst>
          </p:cNvPr>
          <p:cNvSpPr/>
          <p:nvPr/>
        </p:nvSpPr>
        <p:spPr>
          <a:xfrm>
            <a:off x="9954768" y="3541516"/>
            <a:ext cx="1072896" cy="467819"/>
          </a:xfrm>
          <a:prstGeom prst="rect">
            <a:avLst/>
          </a:prstGeom>
          <a:solidFill>
            <a:srgbClr val="F4733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1434154F-016F-2E83-3526-9881E5079C99}"/>
              </a:ext>
            </a:extLst>
          </p:cNvPr>
          <p:cNvSpPr/>
          <p:nvPr/>
        </p:nvSpPr>
        <p:spPr>
          <a:xfrm>
            <a:off x="9954768" y="4014054"/>
            <a:ext cx="1072896" cy="467819"/>
          </a:xfrm>
          <a:prstGeom prst="rect">
            <a:avLst/>
          </a:prstGeom>
          <a:solidFill>
            <a:srgbClr val="F4733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FA3D89F3-13C3-666D-6031-B0140F051B35}"/>
              </a:ext>
            </a:extLst>
          </p:cNvPr>
          <p:cNvSpPr/>
          <p:nvPr/>
        </p:nvSpPr>
        <p:spPr>
          <a:xfrm>
            <a:off x="9954768" y="4481873"/>
            <a:ext cx="1072896" cy="467819"/>
          </a:xfrm>
          <a:prstGeom prst="rect">
            <a:avLst/>
          </a:prstGeom>
          <a:solidFill>
            <a:srgbClr val="F4733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30DDAC34-60FC-3994-46C1-17E918B66F79}"/>
              </a:ext>
            </a:extLst>
          </p:cNvPr>
          <p:cNvSpPr/>
          <p:nvPr/>
        </p:nvSpPr>
        <p:spPr>
          <a:xfrm>
            <a:off x="9954768" y="4949692"/>
            <a:ext cx="1072896" cy="467819"/>
          </a:xfrm>
          <a:prstGeom prst="rect">
            <a:avLst/>
          </a:prstGeom>
          <a:solidFill>
            <a:srgbClr val="F4733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142793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688E932-C8DB-E1BB-F206-93788BDE486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id="{56092BE3-ECED-536A-4CAD-20098D758C1C}"/>
              </a:ext>
            </a:extLst>
          </p:cNvPr>
          <p:cNvSpPr txBox="1"/>
          <p:nvPr/>
        </p:nvSpPr>
        <p:spPr>
          <a:xfrm>
            <a:off x="650238" y="161419"/>
            <a:ext cx="104591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000" dirty="0">
                <a:latin typeface="Verdana" panose="020B0604030504040204" pitchFamily="34" charset="0"/>
                <a:ea typeface="Verdana" panose="020B0604030504040204" pitchFamily="34" charset="0"/>
              </a:rPr>
              <a:t>Arithmetic test 1- answers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2" name="Table 1">
                <a:extLst>
                  <a:ext uri="{FF2B5EF4-FFF2-40B4-BE49-F238E27FC236}">
                    <a16:creationId xmlns:a16="http://schemas.microsoft.com/office/drawing/2014/main" id="{FDA6F041-DEF7-4282-414E-597986296F10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005825706"/>
                  </p:ext>
                </p:extLst>
              </p:nvPr>
            </p:nvGraphicFramePr>
            <p:xfrm>
              <a:off x="650238" y="1150669"/>
              <a:ext cx="10803825" cy="4271562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571777">
                      <a:extLst>
                        <a:ext uri="{9D8B030D-6E8A-4147-A177-3AD203B41FA5}">
                          <a16:colId xmlns:a16="http://schemas.microsoft.com/office/drawing/2014/main" val="3321476802"/>
                        </a:ext>
                      </a:extLst>
                    </a:gridCol>
                    <a:gridCol w="2886145">
                      <a:extLst>
                        <a:ext uri="{9D8B030D-6E8A-4147-A177-3AD203B41FA5}">
                          <a16:colId xmlns:a16="http://schemas.microsoft.com/office/drawing/2014/main" val="2379227053"/>
                        </a:ext>
                      </a:extLst>
                    </a:gridCol>
                    <a:gridCol w="1348298">
                      <a:extLst>
                        <a:ext uri="{9D8B030D-6E8A-4147-A177-3AD203B41FA5}">
                          <a16:colId xmlns:a16="http://schemas.microsoft.com/office/drawing/2014/main" val="2968349348"/>
                        </a:ext>
                      </a:extLst>
                    </a:gridCol>
                    <a:gridCol w="371944">
                      <a:extLst>
                        <a:ext uri="{9D8B030D-6E8A-4147-A177-3AD203B41FA5}">
                          <a16:colId xmlns:a16="http://schemas.microsoft.com/office/drawing/2014/main" val="2689946025"/>
                        </a:ext>
                      </a:extLst>
                    </a:gridCol>
                    <a:gridCol w="464931">
                      <a:extLst>
                        <a:ext uri="{9D8B030D-6E8A-4147-A177-3AD203B41FA5}">
                          <a16:colId xmlns:a16="http://schemas.microsoft.com/office/drawing/2014/main" val="4027602858"/>
                        </a:ext>
                      </a:extLst>
                    </a:gridCol>
                    <a:gridCol w="534670">
                      <a:extLst>
                        <a:ext uri="{9D8B030D-6E8A-4147-A177-3AD203B41FA5}">
                          <a16:colId xmlns:a16="http://schemas.microsoft.com/office/drawing/2014/main" val="3518589150"/>
                        </a:ext>
                      </a:extLst>
                    </a:gridCol>
                    <a:gridCol w="3126659">
                      <a:extLst>
                        <a:ext uri="{9D8B030D-6E8A-4147-A177-3AD203B41FA5}">
                          <a16:colId xmlns:a16="http://schemas.microsoft.com/office/drawing/2014/main" val="3923108967"/>
                        </a:ext>
                      </a:extLst>
                    </a:gridCol>
                    <a:gridCol w="1046094">
                      <a:extLst>
                        <a:ext uri="{9D8B030D-6E8A-4147-A177-3AD203B41FA5}">
                          <a16:colId xmlns:a16="http://schemas.microsoft.com/office/drawing/2014/main" val="1010108864"/>
                        </a:ext>
                      </a:extLst>
                    </a:gridCol>
                    <a:gridCol w="453307">
                      <a:extLst>
                        <a:ext uri="{9D8B030D-6E8A-4147-A177-3AD203B41FA5}">
                          <a16:colId xmlns:a16="http://schemas.microsoft.com/office/drawing/2014/main" val="874449547"/>
                        </a:ext>
                      </a:extLst>
                    </a:gridCol>
                  </a:tblGrid>
                  <a:tr h="474618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19)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x 9 =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+mn-lt"/>
                              <a:ea typeface="Verdana" panose="020B0604030504040204" pitchFamily="34" charset="0"/>
                            </a:rPr>
                            <a:t>3</a:t>
                          </a:r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28)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467 x 67 =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31,289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326846728"/>
                      </a:ext>
                    </a:extLst>
                  </a:tr>
                  <a:tr h="474618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20)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2.6 – 0.45 =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2.15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29)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5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9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+ ___ = 1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9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6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9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238926175"/>
                      </a:ext>
                    </a:extLst>
                  </a:tr>
                  <a:tr h="474618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21)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7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8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+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=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8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30)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5,600 </a:t>
                          </a:r>
                          <a:r>
                            <a:rPr lang="en-GB" sz="12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10 =</a:t>
                          </a:r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560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001838278"/>
                      </a:ext>
                    </a:extLst>
                  </a:tr>
                  <a:tr h="474618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22)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7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x 11 =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ea typeface="Verdana" panose="020B0604030504040204" pitchFamily="34" charset="0"/>
                            </a:rPr>
                            <a:t>4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5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7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31)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1,506 </a:t>
                          </a:r>
                          <a:r>
                            <a:rPr lang="en-GB" sz="12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6 =</a:t>
                          </a:r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251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189656821"/>
                      </a:ext>
                    </a:extLst>
                  </a:tr>
                  <a:tr h="474618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23)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4,596 + 346 + 603 =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5,545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32)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4.53 + 11 =</a:t>
                          </a:r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15.53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247575983"/>
                      </a:ext>
                    </a:extLst>
                  </a:tr>
                  <a:tr h="474618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24)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+ 3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6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=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5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6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33)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6,394 x 42 =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268,548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833830624"/>
                      </a:ext>
                    </a:extLst>
                  </a:tr>
                  <a:tr h="474618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25)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1.4 + 6.78 =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8.18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34)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100 x 1.7 =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170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282295102"/>
                      </a:ext>
                    </a:extLst>
                  </a:tr>
                  <a:tr h="474618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26)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4,595 ÷ 5 =</a:t>
                          </a:r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919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35)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x 6 = 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22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246040431"/>
                      </a:ext>
                    </a:extLst>
                  </a:tr>
                  <a:tr h="474618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27)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75,392 – 5,086 =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70,306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36)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4.5 </a:t>
                          </a:r>
                          <a:r>
                            <a:rPr lang="en-GB" sz="12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10 =</a:t>
                          </a:r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0.45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422095918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2" name="Table 1">
                <a:extLst>
                  <a:ext uri="{FF2B5EF4-FFF2-40B4-BE49-F238E27FC236}">
                    <a16:creationId xmlns:a16="http://schemas.microsoft.com/office/drawing/2014/main" id="{FDA6F041-DEF7-4282-414E-597986296F10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005825706"/>
                  </p:ext>
                </p:extLst>
              </p:nvPr>
            </p:nvGraphicFramePr>
            <p:xfrm>
              <a:off x="650238" y="1150669"/>
              <a:ext cx="10803825" cy="4271562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571777">
                      <a:extLst>
                        <a:ext uri="{9D8B030D-6E8A-4147-A177-3AD203B41FA5}">
                          <a16:colId xmlns:a16="http://schemas.microsoft.com/office/drawing/2014/main" val="3321476802"/>
                        </a:ext>
                      </a:extLst>
                    </a:gridCol>
                    <a:gridCol w="2886145">
                      <a:extLst>
                        <a:ext uri="{9D8B030D-6E8A-4147-A177-3AD203B41FA5}">
                          <a16:colId xmlns:a16="http://schemas.microsoft.com/office/drawing/2014/main" val="2379227053"/>
                        </a:ext>
                      </a:extLst>
                    </a:gridCol>
                    <a:gridCol w="1348298">
                      <a:extLst>
                        <a:ext uri="{9D8B030D-6E8A-4147-A177-3AD203B41FA5}">
                          <a16:colId xmlns:a16="http://schemas.microsoft.com/office/drawing/2014/main" val="2968349348"/>
                        </a:ext>
                      </a:extLst>
                    </a:gridCol>
                    <a:gridCol w="371944">
                      <a:extLst>
                        <a:ext uri="{9D8B030D-6E8A-4147-A177-3AD203B41FA5}">
                          <a16:colId xmlns:a16="http://schemas.microsoft.com/office/drawing/2014/main" val="2689946025"/>
                        </a:ext>
                      </a:extLst>
                    </a:gridCol>
                    <a:gridCol w="464931">
                      <a:extLst>
                        <a:ext uri="{9D8B030D-6E8A-4147-A177-3AD203B41FA5}">
                          <a16:colId xmlns:a16="http://schemas.microsoft.com/office/drawing/2014/main" val="4027602858"/>
                        </a:ext>
                      </a:extLst>
                    </a:gridCol>
                    <a:gridCol w="534670">
                      <a:extLst>
                        <a:ext uri="{9D8B030D-6E8A-4147-A177-3AD203B41FA5}">
                          <a16:colId xmlns:a16="http://schemas.microsoft.com/office/drawing/2014/main" val="3518589150"/>
                        </a:ext>
                      </a:extLst>
                    </a:gridCol>
                    <a:gridCol w="3126659">
                      <a:extLst>
                        <a:ext uri="{9D8B030D-6E8A-4147-A177-3AD203B41FA5}">
                          <a16:colId xmlns:a16="http://schemas.microsoft.com/office/drawing/2014/main" val="3923108967"/>
                        </a:ext>
                      </a:extLst>
                    </a:gridCol>
                    <a:gridCol w="1046094">
                      <a:extLst>
                        <a:ext uri="{9D8B030D-6E8A-4147-A177-3AD203B41FA5}">
                          <a16:colId xmlns:a16="http://schemas.microsoft.com/office/drawing/2014/main" val="1010108864"/>
                        </a:ext>
                      </a:extLst>
                    </a:gridCol>
                    <a:gridCol w="453307">
                      <a:extLst>
                        <a:ext uri="{9D8B030D-6E8A-4147-A177-3AD203B41FA5}">
                          <a16:colId xmlns:a16="http://schemas.microsoft.com/office/drawing/2014/main" val="874449547"/>
                        </a:ext>
                      </a:extLst>
                    </a:gridCol>
                  </a:tblGrid>
                  <a:tr h="474618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19)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20085" t="-1282" r="-254968" b="-80897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+mn-lt"/>
                              <a:ea typeface="Verdana" panose="020B0604030504040204" pitchFamily="34" charset="0"/>
                            </a:rPr>
                            <a:t>3</a:t>
                          </a:r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28)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467 x 67 =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31,289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326846728"/>
                      </a:ext>
                    </a:extLst>
                  </a:tr>
                  <a:tr h="474618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20)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2.6 – 0.45 =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2.15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29)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197856" t="-101282" r="-47953" b="-70897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888372" t="-101282" r="-43023" b="-70897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238926175"/>
                      </a:ext>
                    </a:extLst>
                  </a:tr>
                  <a:tr h="474618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21)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20085" t="-201282" r="-254968" b="-60897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255856" t="-201282" r="-443243" b="-60897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30)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5,600 </a:t>
                          </a:r>
                          <a:r>
                            <a:rPr lang="en-GB" sz="12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10 =</a:t>
                          </a:r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560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001838278"/>
                      </a:ext>
                    </a:extLst>
                  </a:tr>
                  <a:tr h="474618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22)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20085" t="-301282" r="-254968" b="-50897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255856" t="-301282" r="-443243" b="-50897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31)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1,506 </a:t>
                          </a:r>
                          <a:r>
                            <a:rPr lang="en-GB" sz="12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6 =</a:t>
                          </a:r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251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189656821"/>
                      </a:ext>
                    </a:extLst>
                  </a:tr>
                  <a:tr h="474618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23)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4,596 + 346 + 603 =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5,545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32)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4.53 + 11 =</a:t>
                          </a:r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15.53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247575983"/>
                      </a:ext>
                    </a:extLst>
                  </a:tr>
                  <a:tr h="474618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24)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20085" t="-501282" r="-254968" b="-30897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255856" t="-501282" r="-443243" b="-30897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33)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6,394 x 42 =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268,548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833830624"/>
                      </a:ext>
                    </a:extLst>
                  </a:tr>
                  <a:tr h="474618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25)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1.4 + 6.78 =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8.18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34)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100 x 1.7 =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170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282295102"/>
                      </a:ext>
                    </a:extLst>
                  </a:tr>
                  <a:tr h="474618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26)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4,595 ÷ 5 =</a:t>
                          </a:r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919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35)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197856" t="-701282" r="-47953" b="-10897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22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246040431"/>
                      </a:ext>
                    </a:extLst>
                  </a:tr>
                  <a:tr h="474618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27)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75,392 – 5,086 =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70,306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36)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4.5 </a:t>
                          </a:r>
                          <a:r>
                            <a:rPr lang="en-GB" sz="12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10 =</a:t>
                          </a:r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0.45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422095918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3" name="Rectangle 2">
            <a:extLst>
              <a:ext uri="{FF2B5EF4-FFF2-40B4-BE49-F238E27FC236}">
                <a16:creationId xmlns:a16="http://schemas.microsoft.com/office/drawing/2014/main" id="{7C0C02A1-9D10-45D5-FE60-33C9478E30E8}"/>
              </a:ext>
            </a:extLst>
          </p:cNvPr>
          <p:cNvSpPr/>
          <p:nvPr/>
        </p:nvSpPr>
        <p:spPr>
          <a:xfrm>
            <a:off x="4123944" y="1150669"/>
            <a:ext cx="1335024" cy="467819"/>
          </a:xfrm>
          <a:prstGeom prst="rect">
            <a:avLst/>
          </a:prstGeom>
          <a:solidFill>
            <a:srgbClr val="F4733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4FD10B7-DD1C-1290-40D5-BCE921C5F24B}"/>
              </a:ext>
            </a:extLst>
          </p:cNvPr>
          <p:cNvSpPr/>
          <p:nvPr/>
        </p:nvSpPr>
        <p:spPr>
          <a:xfrm>
            <a:off x="4123944" y="1618488"/>
            <a:ext cx="1335024" cy="467819"/>
          </a:xfrm>
          <a:prstGeom prst="rect">
            <a:avLst/>
          </a:prstGeom>
          <a:solidFill>
            <a:srgbClr val="F4733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13E62D73-6397-51D5-8450-EC35227730EF}"/>
              </a:ext>
            </a:extLst>
          </p:cNvPr>
          <p:cNvSpPr/>
          <p:nvPr/>
        </p:nvSpPr>
        <p:spPr>
          <a:xfrm>
            <a:off x="4123944" y="2112183"/>
            <a:ext cx="1335024" cy="467819"/>
          </a:xfrm>
          <a:prstGeom prst="rect">
            <a:avLst/>
          </a:prstGeom>
          <a:solidFill>
            <a:srgbClr val="F4733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C8D053C1-FBC1-B0E3-2C4E-F5339FDF60E5}"/>
              </a:ext>
            </a:extLst>
          </p:cNvPr>
          <p:cNvSpPr/>
          <p:nvPr/>
        </p:nvSpPr>
        <p:spPr>
          <a:xfrm>
            <a:off x="4123944" y="2580002"/>
            <a:ext cx="1335024" cy="467819"/>
          </a:xfrm>
          <a:prstGeom prst="rect">
            <a:avLst/>
          </a:prstGeom>
          <a:solidFill>
            <a:srgbClr val="F4733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41A8180-3863-33E9-8214-CBB00A0C1CBD}"/>
              </a:ext>
            </a:extLst>
          </p:cNvPr>
          <p:cNvSpPr/>
          <p:nvPr/>
        </p:nvSpPr>
        <p:spPr>
          <a:xfrm>
            <a:off x="4123944" y="3047821"/>
            <a:ext cx="1335024" cy="467819"/>
          </a:xfrm>
          <a:prstGeom prst="rect">
            <a:avLst/>
          </a:prstGeom>
          <a:solidFill>
            <a:srgbClr val="F4733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3F405013-B166-71AA-96FE-9566CB800CA8}"/>
              </a:ext>
            </a:extLst>
          </p:cNvPr>
          <p:cNvSpPr/>
          <p:nvPr/>
        </p:nvSpPr>
        <p:spPr>
          <a:xfrm>
            <a:off x="4123944" y="3541516"/>
            <a:ext cx="1335024" cy="467819"/>
          </a:xfrm>
          <a:prstGeom prst="rect">
            <a:avLst/>
          </a:prstGeom>
          <a:solidFill>
            <a:srgbClr val="F4733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06240144-FBE4-83A2-EC44-A933A9F3FD99}"/>
              </a:ext>
            </a:extLst>
          </p:cNvPr>
          <p:cNvSpPr/>
          <p:nvPr/>
        </p:nvSpPr>
        <p:spPr>
          <a:xfrm>
            <a:off x="4123944" y="4014054"/>
            <a:ext cx="1335024" cy="467819"/>
          </a:xfrm>
          <a:prstGeom prst="rect">
            <a:avLst/>
          </a:prstGeom>
          <a:solidFill>
            <a:srgbClr val="F4733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A3F07D10-72C7-F777-E177-AA2F68643095}"/>
              </a:ext>
            </a:extLst>
          </p:cNvPr>
          <p:cNvSpPr/>
          <p:nvPr/>
        </p:nvSpPr>
        <p:spPr>
          <a:xfrm>
            <a:off x="4123944" y="4481873"/>
            <a:ext cx="1335024" cy="467819"/>
          </a:xfrm>
          <a:prstGeom prst="rect">
            <a:avLst/>
          </a:prstGeom>
          <a:solidFill>
            <a:srgbClr val="F4733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D7B319C7-8C15-C5EE-604A-0BEB6556BA7E}"/>
              </a:ext>
            </a:extLst>
          </p:cNvPr>
          <p:cNvSpPr/>
          <p:nvPr/>
        </p:nvSpPr>
        <p:spPr>
          <a:xfrm>
            <a:off x="4123944" y="4949692"/>
            <a:ext cx="1335024" cy="467819"/>
          </a:xfrm>
          <a:prstGeom prst="rect">
            <a:avLst/>
          </a:prstGeom>
          <a:solidFill>
            <a:srgbClr val="F4733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485B426C-20A2-51FE-68A8-5EE347DF894B}"/>
              </a:ext>
            </a:extLst>
          </p:cNvPr>
          <p:cNvSpPr/>
          <p:nvPr/>
        </p:nvSpPr>
        <p:spPr>
          <a:xfrm>
            <a:off x="9954768" y="1150669"/>
            <a:ext cx="1072896" cy="467819"/>
          </a:xfrm>
          <a:prstGeom prst="rect">
            <a:avLst/>
          </a:prstGeom>
          <a:solidFill>
            <a:srgbClr val="F4733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DF763F0D-B36D-12F7-B6CC-D628E6521B37}"/>
              </a:ext>
            </a:extLst>
          </p:cNvPr>
          <p:cNvSpPr/>
          <p:nvPr/>
        </p:nvSpPr>
        <p:spPr>
          <a:xfrm>
            <a:off x="9954768" y="1618488"/>
            <a:ext cx="1072896" cy="467819"/>
          </a:xfrm>
          <a:prstGeom prst="rect">
            <a:avLst/>
          </a:prstGeom>
          <a:solidFill>
            <a:srgbClr val="F4733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467032BC-A952-197F-F03F-B704A31E83C2}"/>
              </a:ext>
            </a:extLst>
          </p:cNvPr>
          <p:cNvSpPr/>
          <p:nvPr/>
        </p:nvSpPr>
        <p:spPr>
          <a:xfrm>
            <a:off x="9954768" y="2112183"/>
            <a:ext cx="1072896" cy="467819"/>
          </a:xfrm>
          <a:prstGeom prst="rect">
            <a:avLst/>
          </a:prstGeom>
          <a:solidFill>
            <a:srgbClr val="F4733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8A84892B-F820-E1FA-6BE6-C9642EE63B59}"/>
              </a:ext>
            </a:extLst>
          </p:cNvPr>
          <p:cNvSpPr/>
          <p:nvPr/>
        </p:nvSpPr>
        <p:spPr>
          <a:xfrm>
            <a:off x="9954768" y="2580002"/>
            <a:ext cx="1072896" cy="467819"/>
          </a:xfrm>
          <a:prstGeom prst="rect">
            <a:avLst/>
          </a:prstGeom>
          <a:solidFill>
            <a:srgbClr val="F4733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0901132A-C9A3-0A53-CB93-88D7B15EE430}"/>
              </a:ext>
            </a:extLst>
          </p:cNvPr>
          <p:cNvSpPr/>
          <p:nvPr/>
        </p:nvSpPr>
        <p:spPr>
          <a:xfrm>
            <a:off x="9954768" y="3047821"/>
            <a:ext cx="1072896" cy="467819"/>
          </a:xfrm>
          <a:prstGeom prst="rect">
            <a:avLst/>
          </a:prstGeom>
          <a:solidFill>
            <a:srgbClr val="F4733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EBA04987-79F2-BBFE-90BC-56C5D569E669}"/>
              </a:ext>
            </a:extLst>
          </p:cNvPr>
          <p:cNvSpPr/>
          <p:nvPr/>
        </p:nvSpPr>
        <p:spPr>
          <a:xfrm>
            <a:off x="9954768" y="3541516"/>
            <a:ext cx="1072896" cy="467819"/>
          </a:xfrm>
          <a:prstGeom prst="rect">
            <a:avLst/>
          </a:prstGeom>
          <a:solidFill>
            <a:srgbClr val="F4733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255BD2A8-8AD3-B4D9-66A8-05BC291F74E5}"/>
              </a:ext>
            </a:extLst>
          </p:cNvPr>
          <p:cNvSpPr/>
          <p:nvPr/>
        </p:nvSpPr>
        <p:spPr>
          <a:xfrm>
            <a:off x="9954768" y="4014054"/>
            <a:ext cx="1072896" cy="467819"/>
          </a:xfrm>
          <a:prstGeom prst="rect">
            <a:avLst/>
          </a:prstGeom>
          <a:solidFill>
            <a:srgbClr val="F4733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C97F465B-FB8D-CD3D-D9D6-B55FF076FE7C}"/>
              </a:ext>
            </a:extLst>
          </p:cNvPr>
          <p:cNvSpPr/>
          <p:nvPr/>
        </p:nvSpPr>
        <p:spPr>
          <a:xfrm>
            <a:off x="9954768" y="4481873"/>
            <a:ext cx="1072896" cy="467819"/>
          </a:xfrm>
          <a:prstGeom prst="rect">
            <a:avLst/>
          </a:prstGeom>
          <a:solidFill>
            <a:srgbClr val="F4733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50990127-B08B-782B-58B4-F718CED55C50}"/>
              </a:ext>
            </a:extLst>
          </p:cNvPr>
          <p:cNvSpPr/>
          <p:nvPr/>
        </p:nvSpPr>
        <p:spPr>
          <a:xfrm>
            <a:off x="9954768" y="4949692"/>
            <a:ext cx="1072896" cy="467819"/>
          </a:xfrm>
          <a:prstGeom prst="rect">
            <a:avLst/>
          </a:prstGeom>
          <a:solidFill>
            <a:srgbClr val="F4733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254436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DA8935B-B42F-5696-C383-6C4BFCB658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id="{22A42BA9-5CFF-9AD8-2296-3A1EED2BD9A5}"/>
              </a:ext>
            </a:extLst>
          </p:cNvPr>
          <p:cNvSpPr txBox="1"/>
          <p:nvPr/>
        </p:nvSpPr>
        <p:spPr>
          <a:xfrm>
            <a:off x="523493" y="2182125"/>
            <a:ext cx="362001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latin typeface="Verdana" panose="020B0604030504040204" pitchFamily="34" charset="0"/>
                <a:ea typeface="Verdana" panose="020B0604030504040204" pitchFamily="34" charset="0"/>
              </a:rPr>
              <a:t>Spotlight on…</a:t>
            </a:r>
          </a:p>
        </p:txBody>
      </p:sp>
      <p:pic>
        <p:nvPicPr>
          <p:cNvPr id="22" name="Picture 21" descr="Spotlight - Free technology icons">
            <a:extLst>
              <a:ext uri="{FF2B5EF4-FFF2-40B4-BE49-F238E27FC236}">
                <a16:creationId xmlns:a16="http://schemas.microsoft.com/office/drawing/2014/main" id="{302915E6-9D1C-5CF2-8F97-2414E657A29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0800000">
            <a:off x="523494" y="116586"/>
            <a:ext cx="1927098" cy="1927098"/>
          </a:xfrm>
          <a:prstGeom prst="rect">
            <a:avLst/>
          </a:prstGeom>
        </p:spPr>
      </p:pic>
      <p:graphicFrame>
        <p:nvGraphicFramePr>
          <p:cNvPr id="23" name="Table 22">
            <a:extLst>
              <a:ext uri="{FF2B5EF4-FFF2-40B4-BE49-F238E27FC236}">
                <a16:creationId xmlns:a16="http://schemas.microsoft.com/office/drawing/2014/main" id="{B9AD33B6-55F7-9DB6-24FB-B1376BD946FE}"/>
              </a:ext>
            </a:extLst>
          </p:cNvPr>
          <p:cNvGraphicFramePr>
            <a:graphicFrameLocks noGrp="1"/>
          </p:cNvGraphicFramePr>
          <p:nvPr/>
        </p:nvGraphicFramePr>
        <p:xfrm>
          <a:off x="4674618" y="635676"/>
          <a:ext cx="6172200" cy="52208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85800">
                  <a:extLst>
                    <a:ext uri="{9D8B030D-6E8A-4147-A177-3AD203B41FA5}">
                      <a16:colId xmlns:a16="http://schemas.microsoft.com/office/drawing/2014/main" val="3276687074"/>
                    </a:ext>
                  </a:extLst>
                </a:gridCol>
                <a:gridCol w="685800">
                  <a:extLst>
                    <a:ext uri="{9D8B030D-6E8A-4147-A177-3AD203B41FA5}">
                      <a16:colId xmlns:a16="http://schemas.microsoft.com/office/drawing/2014/main" val="3670772938"/>
                    </a:ext>
                  </a:extLst>
                </a:gridCol>
                <a:gridCol w="685800">
                  <a:extLst>
                    <a:ext uri="{9D8B030D-6E8A-4147-A177-3AD203B41FA5}">
                      <a16:colId xmlns:a16="http://schemas.microsoft.com/office/drawing/2014/main" val="3876820887"/>
                    </a:ext>
                  </a:extLst>
                </a:gridCol>
                <a:gridCol w="685800">
                  <a:extLst>
                    <a:ext uri="{9D8B030D-6E8A-4147-A177-3AD203B41FA5}">
                      <a16:colId xmlns:a16="http://schemas.microsoft.com/office/drawing/2014/main" val="3269960440"/>
                    </a:ext>
                  </a:extLst>
                </a:gridCol>
                <a:gridCol w="685800">
                  <a:extLst>
                    <a:ext uri="{9D8B030D-6E8A-4147-A177-3AD203B41FA5}">
                      <a16:colId xmlns:a16="http://schemas.microsoft.com/office/drawing/2014/main" val="2873602650"/>
                    </a:ext>
                  </a:extLst>
                </a:gridCol>
                <a:gridCol w="685800">
                  <a:extLst>
                    <a:ext uri="{9D8B030D-6E8A-4147-A177-3AD203B41FA5}">
                      <a16:colId xmlns:a16="http://schemas.microsoft.com/office/drawing/2014/main" val="2385365464"/>
                    </a:ext>
                  </a:extLst>
                </a:gridCol>
                <a:gridCol w="685800">
                  <a:extLst>
                    <a:ext uri="{9D8B030D-6E8A-4147-A177-3AD203B41FA5}">
                      <a16:colId xmlns:a16="http://schemas.microsoft.com/office/drawing/2014/main" val="1434523923"/>
                    </a:ext>
                  </a:extLst>
                </a:gridCol>
                <a:gridCol w="685800">
                  <a:extLst>
                    <a:ext uri="{9D8B030D-6E8A-4147-A177-3AD203B41FA5}">
                      <a16:colId xmlns:a16="http://schemas.microsoft.com/office/drawing/2014/main" val="377757552"/>
                    </a:ext>
                  </a:extLst>
                </a:gridCol>
                <a:gridCol w="685800">
                  <a:extLst>
                    <a:ext uri="{9D8B030D-6E8A-4147-A177-3AD203B41FA5}">
                      <a16:colId xmlns:a16="http://schemas.microsoft.com/office/drawing/2014/main" val="1222352034"/>
                    </a:ext>
                  </a:extLst>
                </a:gridCol>
              </a:tblGrid>
              <a:tr h="652611">
                <a:tc>
                  <a:txBody>
                    <a:bodyPr/>
                    <a:lstStyle/>
                    <a:p>
                      <a:pPr algn="ctr"/>
                      <a:endParaRPr lang="en-GB" sz="240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26935138"/>
                  </a:ext>
                </a:extLst>
              </a:tr>
              <a:tr h="652611">
                <a:tc>
                  <a:txBody>
                    <a:bodyPr/>
                    <a:lstStyle/>
                    <a:p>
                      <a:pPr algn="ctr"/>
                      <a:endParaRPr lang="en-GB" sz="240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63071970"/>
                  </a:ext>
                </a:extLst>
              </a:tr>
              <a:tr h="652611">
                <a:tc>
                  <a:txBody>
                    <a:bodyPr/>
                    <a:lstStyle/>
                    <a:p>
                      <a:pPr algn="ctr"/>
                      <a:endParaRPr lang="en-GB" sz="240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83482125"/>
                  </a:ext>
                </a:extLst>
              </a:tr>
              <a:tr h="652611">
                <a:tc>
                  <a:txBody>
                    <a:bodyPr/>
                    <a:lstStyle/>
                    <a:p>
                      <a:pPr algn="ctr"/>
                      <a:endParaRPr lang="en-GB" sz="240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25315687"/>
                  </a:ext>
                </a:extLst>
              </a:tr>
              <a:tr h="652611">
                <a:tc>
                  <a:txBody>
                    <a:bodyPr/>
                    <a:lstStyle/>
                    <a:p>
                      <a:pPr algn="ctr"/>
                      <a:endParaRPr lang="en-GB" sz="240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9834614"/>
                  </a:ext>
                </a:extLst>
              </a:tr>
              <a:tr h="652611">
                <a:tc>
                  <a:txBody>
                    <a:bodyPr/>
                    <a:lstStyle/>
                    <a:p>
                      <a:pPr algn="ctr"/>
                      <a:endParaRPr lang="en-GB" sz="240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81096374"/>
                  </a:ext>
                </a:extLst>
              </a:tr>
              <a:tr h="652611">
                <a:tc>
                  <a:txBody>
                    <a:bodyPr/>
                    <a:lstStyle/>
                    <a:p>
                      <a:pPr algn="ctr"/>
                      <a:endParaRPr lang="en-GB" sz="240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45567127"/>
                  </a:ext>
                </a:extLst>
              </a:tr>
              <a:tr h="652611">
                <a:tc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7587821"/>
                  </a:ext>
                </a:extLst>
              </a:tr>
            </a:tbl>
          </a:graphicData>
        </a:graphic>
      </p:graphicFrame>
      <p:sp>
        <p:nvSpPr>
          <p:cNvPr id="24" name="TextBox 23">
            <a:extLst>
              <a:ext uri="{FF2B5EF4-FFF2-40B4-BE49-F238E27FC236}">
                <a16:creationId xmlns:a16="http://schemas.microsoft.com/office/drawing/2014/main" id="{3DF1BCCD-FAAE-046E-39E0-81EB901F8FF4}"/>
              </a:ext>
            </a:extLst>
          </p:cNvPr>
          <p:cNvSpPr txBox="1"/>
          <p:nvPr/>
        </p:nvSpPr>
        <p:spPr>
          <a:xfrm>
            <a:off x="640587" y="2892309"/>
            <a:ext cx="362001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latin typeface="Verdana" panose="020B0604030504040204" pitchFamily="34" charset="0"/>
                <a:ea typeface="Verdana" panose="020B0604030504040204" pitchFamily="34" charset="0"/>
              </a:rPr>
              <a:t>[insert focus here]</a:t>
            </a:r>
          </a:p>
        </p:txBody>
      </p:sp>
    </p:spTree>
    <p:extLst>
      <p:ext uri="{BB962C8B-B14F-4D97-AF65-F5344CB8AC3E}">
        <p14:creationId xmlns:p14="http://schemas.microsoft.com/office/powerpoint/2010/main" val="349795973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4A1F575-AA7C-D605-B315-35CA9F23BC9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id="{A8C56369-3BA8-1A0C-BDD8-BBE0276C7154}"/>
              </a:ext>
            </a:extLst>
          </p:cNvPr>
          <p:cNvSpPr txBox="1"/>
          <p:nvPr/>
        </p:nvSpPr>
        <p:spPr>
          <a:xfrm>
            <a:off x="3989069" y="636789"/>
            <a:ext cx="362001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latin typeface="Verdana" panose="020B0604030504040204" pitchFamily="34" charset="0"/>
                <a:ea typeface="Verdana" panose="020B0604030504040204" pitchFamily="34" charset="0"/>
              </a:rPr>
              <a:t>Reminders</a:t>
            </a:r>
          </a:p>
        </p:txBody>
      </p:sp>
      <p:pic>
        <p:nvPicPr>
          <p:cNvPr id="2" name="Picture 1" descr="Mathematic operations Buttons - Free commerce icons">
            <a:extLst>
              <a:ext uri="{FF2B5EF4-FFF2-40B4-BE49-F238E27FC236}">
                <a16:creationId xmlns:a16="http://schemas.microsoft.com/office/drawing/2014/main" id="{3A5B867C-82CD-9FD8-D0A1-69075DA3228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6027" y="1580366"/>
            <a:ext cx="702298" cy="702298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3CDBDFD3-D83C-CB85-2E52-37A50E92E1D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8348" y="2838423"/>
            <a:ext cx="960120" cy="96012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C1C9BE63-7040-BBB5-2A8D-CCC981C2106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59836" y="4586066"/>
            <a:ext cx="783336" cy="783336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AE7178F8-C749-6E43-7493-0D20A321730E}"/>
              </a:ext>
            </a:extLst>
          </p:cNvPr>
          <p:cNvSpPr txBox="1"/>
          <p:nvPr/>
        </p:nvSpPr>
        <p:spPr>
          <a:xfrm>
            <a:off x="6209284" y="1507810"/>
            <a:ext cx="139979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latin typeface="Verdana" panose="020B0604030504040204" pitchFamily="34" charset="0"/>
                <a:ea typeface="Verdana" panose="020B0604030504040204" pitchFamily="34" charset="0"/>
              </a:rPr>
              <a:t>0 1 2 3 4 </a:t>
            </a:r>
          </a:p>
          <a:p>
            <a:pPr algn="ctr"/>
            <a:r>
              <a:rPr lang="en-GB" dirty="0">
                <a:latin typeface="Verdana" panose="020B0604030504040204" pitchFamily="34" charset="0"/>
                <a:ea typeface="Verdana" panose="020B0604030504040204" pitchFamily="34" charset="0"/>
              </a:rPr>
              <a:t>5 6 7 8 9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588F7E76-F750-296C-49C4-3A13E36EBF3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629513" y="4508075"/>
            <a:ext cx="885158" cy="885158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1DBAEB18-515B-5504-AFE6-D0735CFCA601}"/>
              </a:ext>
            </a:extLst>
          </p:cNvPr>
          <p:cNvSpPr txBox="1"/>
          <p:nvPr/>
        </p:nvSpPr>
        <p:spPr>
          <a:xfrm>
            <a:off x="1559052" y="1692476"/>
            <a:ext cx="34792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Verdana" panose="020B0604030504040204" pitchFamily="34" charset="0"/>
                <a:ea typeface="Verdana" panose="020B0604030504040204" pitchFamily="34" charset="0"/>
              </a:rPr>
              <a:t>Check the operation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30EC1D7E-A46A-75BA-2B8E-660DBA29FED3}"/>
              </a:ext>
            </a:extLst>
          </p:cNvPr>
          <p:cNvSpPr txBox="1"/>
          <p:nvPr/>
        </p:nvSpPr>
        <p:spPr>
          <a:xfrm>
            <a:off x="1680972" y="2967546"/>
            <a:ext cx="347929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Verdana" panose="020B0604030504040204" pitchFamily="34" charset="0"/>
                <a:ea typeface="Verdana" panose="020B0604030504040204" pitchFamily="34" charset="0"/>
              </a:rPr>
              <a:t>Work quickly and carefully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4FA62D49-4C20-74AE-C9AB-01093FD3F7CB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394198" y="2940733"/>
            <a:ext cx="960120" cy="960120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7CD19F68-994A-99AD-3E8C-8C077819211E}"/>
              </a:ext>
            </a:extLst>
          </p:cNvPr>
          <p:cNvSpPr txBox="1"/>
          <p:nvPr/>
        </p:nvSpPr>
        <p:spPr>
          <a:xfrm>
            <a:off x="1680972" y="4562236"/>
            <a:ext cx="35493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Verdana" panose="020B0604030504040204" pitchFamily="34" charset="0"/>
                <a:ea typeface="Verdana" panose="020B0604030504040204" pitchFamily="34" charset="0"/>
              </a:rPr>
              <a:t>Show your working out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DE507308-7F6F-59B1-C50D-686B6858B5E0}"/>
              </a:ext>
            </a:extLst>
          </p:cNvPr>
          <p:cNvSpPr txBox="1"/>
          <p:nvPr/>
        </p:nvSpPr>
        <p:spPr>
          <a:xfrm>
            <a:off x="7793483" y="1572159"/>
            <a:ext cx="347929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Verdana" panose="020B0604030504040204" pitchFamily="34" charset="0"/>
                <a:ea typeface="Verdana" panose="020B0604030504040204" pitchFamily="34" charset="0"/>
              </a:rPr>
              <a:t>Write your digits clearly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50324D2D-EB39-DBB4-5037-A2431FBF925B}"/>
              </a:ext>
            </a:extLst>
          </p:cNvPr>
          <p:cNvSpPr txBox="1"/>
          <p:nvPr/>
        </p:nvSpPr>
        <p:spPr>
          <a:xfrm>
            <a:off x="7793483" y="2830216"/>
            <a:ext cx="347929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Verdana" panose="020B0604030504040204" pitchFamily="34" charset="0"/>
                <a:ea typeface="Verdana" panose="020B0604030504040204" pitchFamily="34" charset="0"/>
              </a:rPr>
              <a:t>If you’re not sure what to do, move on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58884B31-0264-F9B5-49DD-DEE29DC27386}"/>
              </a:ext>
            </a:extLst>
          </p:cNvPr>
          <p:cNvSpPr txBox="1"/>
          <p:nvPr/>
        </p:nvSpPr>
        <p:spPr>
          <a:xfrm>
            <a:off x="7875778" y="4673716"/>
            <a:ext cx="399313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Verdana" panose="020B0604030504040204" pitchFamily="34" charset="0"/>
                <a:ea typeface="Verdana" panose="020B0604030504040204" pitchFamily="34" charset="0"/>
              </a:rPr>
              <a:t>If you have time at the end, check your work</a:t>
            </a:r>
          </a:p>
        </p:txBody>
      </p:sp>
    </p:spTree>
    <p:extLst>
      <p:ext uri="{BB962C8B-B14F-4D97-AF65-F5344CB8AC3E}">
        <p14:creationId xmlns:p14="http://schemas.microsoft.com/office/powerpoint/2010/main" val="209898981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FAFCDA2-0EAA-25A0-7E68-0D077B43A22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id="{38EFC4B6-3C4A-7629-0409-0D4FC97AEE93}"/>
              </a:ext>
            </a:extLst>
          </p:cNvPr>
          <p:cNvSpPr txBox="1"/>
          <p:nvPr/>
        </p:nvSpPr>
        <p:spPr>
          <a:xfrm>
            <a:off x="650238" y="161419"/>
            <a:ext cx="104591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000" dirty="0">
                <a:latin typeface="Verdana" panose="020B0604030504040204" pitchFamily="34" charset="0"/>
                <a:ea typeface="Verdana" panose="020B0604030504040204" pitchFamily="34" charset="0"/>
              </a:rPr>
              <a:t>Arithmetic test 2- answers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2" name="Table 1">
                <a:extLst>
                  <a:ext uri="{FF2B5EF4-FFF2-40B4-BE49-F238E27FC236}">
                    <a16:creationId xmlns:a16="http://schemas.microsoft.com/office/drawing/2014/main" id="{69AB3C6B-C18A-ED19-DC48-B5CD1C2A5576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530682623"/>
                  </p:ext>
                </p:extLst>
              </p:nvPr>
            </p:nvGraphicFramePr>
            <p:xfrm>
              <a:off x="650238" y="1150669"/>
              <a:ext cx="10803825" cy="4271562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571777">
                      <a:extLst>
                        <a:ext uri="{9D8B030D-6E8A-4147-A177-3AD203B41FA5}">
                          <a16:colId xmlns:a16="http://schemas.microsoft.com/office/drawing/2014/main" val="3321476802"/>
                        </a:ext>
                      </a:extLst>
                    </a:gridCol>
                    <a:gridCol w="2886145">
                      <a:extLst>
                        <a:ext uri="{9D8B030D-6E8A-4147-A177-3AD203B41FA5}">
                          <a16:colId xmlns:a16="http://schemas.microsoft.com/office/drawing/2014/main" val="2379227053"/>
                        </a:ext>
                      </a:extLst>
                    </a:gridCol>
                    <a:gridCol w="1348298">
                      <a:extLst>
                        <a:ext uri="{9D8B030D-6E8A-4147-A177-3AD203B41FA5}">
                          <a16:colId xmlns:a16="http://schemas.microsoft.com/office/drawing/2014/main" val="2968349348"/>
                        </a:ext>
                      </a:extLst>
                    </a:gridCol>
                    <a:gridCol w="371944">
                      <a:extLst>
                        <a:ext uri="{9D8B030D-6E8A-4147-A177-3AD203B41FA5}">
                          <a16:colId xmlns:a16="http://schemas.microsoft.com/office/drawing/2014/main" val="2689946025"/>
                        </a:ext>
                      </a:extLst>
                    </a:gridCol>
                    <a:gridCol w="464931">
                      <a:extLst>
                        <a:ext uri="{9D8B030D-6E8A-4147-A177-3AD203B41FA5}">
                          <a16:colId xmlns:a16="http://schemas.microsoft.com/office/drawing/2014/main" val="4027602858"/>
                        </a:ext>
                      </a:extLst>
                    </a:gridCol>
                    <a:gridCol w="534670">
                      <a:extLst>
                        <a:ext uri="{9D8B030D-6E8A-4147-A177-3AD203B41FA5}">
                          <a16:colId xmlns:a16="http://schemas.microsoft.com/office/drawing/2014/main" val="3518589150"/>
                        </a:ext>
                      </a:extLst>
                    </a:gridCol>
                    <a:gridCol w="3126659">
                      <a:extLst>
                        <a:ext uri="{9D8B030D-6E8A-4147-A177-3AD203B41FA5}">
                          <a16:colId xmlns:a16="http://schemas.microsoft.com/office/drawing/2014/main" val="3923108967"/>
                        </a:ext>
                      </a:extLst>
                    </a:gridCol>
                    <a:gridCol w="1046094">
                      <a:extLst>
                        <a:ext uri="{9D8B030D-6E8A-4147-A177-3AD203B41FA5}">
                          <a16:colId xmlns:a16="http://schemas.microsoft.com/office/drawing/2014/main" val="1010108864"/>
                        </a:ext>
                      </a:extLst>
                    </a:gridCol>
                    <a:gridCol w="453307">
                      <a:extLst>
                        <a:ext uri="{9D8B030D-6E8A-4147-A177-3AD203B41FA5}">
                          <a16:colId xmlns:a16="http://schemas.microsoft.com/office/drawing/2014/main" val="874449547"/>
                        </a:ext>
                      </a:extLst>
                    </a:gridCol>
                  </a:tblGrid>
                  <a:tr h="474618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634 + __________ = 822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188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b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10)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2³ =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8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326846728"/>
                      </a:ext>
                    </a:extLst>
                  </a:tr>
                  <a:tr h="474618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346 = __________ - 124 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470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b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11)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 – 1.57 =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2.43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238926175"/>
                      </a:ext>
                    </a:extLst>
                  </a:tr>
                  <a:tr h="474618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500 x 3 =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1,500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b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12)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0.6 x 3 =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1.8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001838278"/>
                      </a:ext>
                    </a:extLst>
                  </a:tr>
                  <a:tr h="474618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2² =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b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13)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75,295 + 4,965 =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80,260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189656821"/>
                      </a:ext>
                    </a:extLst>
                  </a:tr>
                  <a:tr h="474618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67,492 = ______ + 7,000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60,492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b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14)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2.4 </a:t>
                          </a:r>
                          <a:r>
                            <a:rPr lang="en-GB" sz="12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3 =</a:t>
                          </a:r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0.8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247575983"/>
                      </a:ext>
                    </a:extLst>
                  </a:tr>
                  <a:tr h="474618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1,800 </a:t>
                          </a:r>
                          <a:r>
                            <a:rPr lang="en-GB" sz="12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9 =</a:t>
                          </a:r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200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b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15)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193 x 100 =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19,300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833830624"/>
                      </a:ext>
                    </a:extLst>
                  </a:tr>
                  <a:tr h="474618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7)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+</a:t>
                          </a:r>
                          <a:r>
                            <a:rPr lang="en-GB" sz="1200" b="0" baseline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6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= 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b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16)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+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5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6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=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ea typeface="Verdana" panose="020B0604030504040204" pitchFamily="34" charset="0"/>
                            </a:rPr>
                            <a:t>1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282295102"/>
                      </a:ext>
                    </a:extLst>
                  </a:tr>
                  <a:tr h="474618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8)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1,445 x 3 =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4,335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b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17)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of 450 =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270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246040431"/>
                      </a:ext>
                    </a:extLst>
                  </a:tr>
                  <a:tr h="474618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9)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-</a:t>
                          </a:r>
                          <a:r>
                            <a:rPr lang="en-GB" sz="1200" b="0" baseline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10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= 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b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18)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+mn-lt"/>
                              <a:ea typeface="Verdana" panose="020B0604030504040204" pitchFamily="34" charset="0"/>
                            </a:rPr>
                            <a:t>1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5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9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-</a:t>
                          </a:r>
                          <a:r>
                            <a:rPr lang="en-GB" sz="1200" b="0" baseline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=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8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9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422095918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2" name="Table 1">
                <a:extLst>
                  <a:ext uri="{FF2B5EF4-FFF2-40B4-BE49-F238E27FC236}">
                    <a16:creationId xmlns:a16="http://schemas.microsoft.com/office/drawing/2014/main" id="{69AB3C6B-C18A-ED19-DC48-B5CD1C2A5576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530682623"/>
                  </p:ext>
                </p:extLst>
              </p:nvPr>
            </p:nvGraphicFramePr>
            <p:xfrm>
              <a:off x="650238" y="1150669"/>
              <a:ext cx="10803825" cy="4271562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571777">
                      <a:extLst>
                        <a:ext uri="{9D8B030D-6E8A-4147-A177-3AD203B41FA5}">
                          <a16:colId xmlns:a16="http://schemas.microsoft.com/office/drawing/2014/main" val="3321476802"/>
                        </a:ext>
                      </a:extLst>
                    </a:gridCol>
                    <a:gridCol w="2886145">
                      <a:extLst>
                        <a:ext uri="{9D8B030D-6E8A-4147-A177-3AD203B41FA5}">
                          <a16:colId xmlns:a16="http://schemas.microsoft.com/office/drawing/2014/main" val="2379227053"/>
                        </a:ext>
                      </a:extLst>
                    </a:gridCol>
                    <a:gridCol w="1348298">
                      <a:extLst>
                        <a:ext uri="{9D8B030D-6E8A-4147-A177-3AD203B41FA5}">
                          <a16:colId xmlns:a16="http://schemas.microsoft.com/office/drawing/2014/main" val="2968349348"/>
                        </a:ext>
                      </a:extLst>
                    </a:gridCol>
                    <a:gridCol w="371944">
                      <a:extLst>
                        <a:ext uri="{9D8B030D-6E8A-4147-A177-3AD203B41FA5}">
                          <a16:colId xmlns:a16="http://schemas.microsoft.com/office/drawing/2014/main" val="2689946025"/>
                        </a:ext>
                      </a:extLst>
                    </a:gridCol>
                    <a:gridCol w="464931">
                      <a:extLst>
                        <a:ext uri="{9D8B030D-6E8A-4147-A177-3AD203B41FA5}">
                          <a16:colId xmlns:a16="http://schemas.microsoft.com/office/drawing/2014/main" val="4027602858"/>
                        </a:ext>
                      </a:extLst>
                    </a:gridCol>
                    <a:gridCol w="534670">
                      <a:extLst>
                        <a:ext uri="{9D8B030D-6E8A-4147-A177-3AD203B41FA5}">
                          <a16:colId xmlns:a16="http://schemas.microsoft.com/office/drawing/2014/main" val="3518589150"/>
                        </a:ext>
                      </a:extLst>
                    </a:gridCol>
                    <a:gridCol w="3126659">
                      <a:extLst>
                        <a:ext uri="{9D8B030D-6E8A-4147-A177-3AD203B41FA5}">
                          <a16:colId xmlns:a16="http://schemas.microsoft.com/office/drawing/2014/main" val="3923108967"/>
                        </a:ext>
                      </a:extLst>
                    </a:gridCol>
                    <a:gridCol w="1046094">
                      <a:extLst>
                        <a:ext uri="{9D8B030D-6E8A-4147-A177-3AD203B41FA5}">
                          <a16:colId xmlns:a16="http://schemas.microsoft.com/office/drawing/2014/main" val="1010108864"/>
                        </a:ext>
                      </a:extLst>
                    </a:gridCol>
                    <a:gridCol w="453307">
                      <a:extLst>
                        <a:ext uri="{9D8B030D-6E8A-4147-A177-3AD203B41FA5}">
                          <a16:colId xmlns:a16="http://schemas.microsoft.com/office/drawing/2014/main" val="874449547"/>
                        </a:ext>
                      </a:extLst>
                    </a:gridCol>
                  </a:tblGrid>
                  <a:tr h="474618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634 + __________ = 822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188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b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10)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2³ =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8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326846728"/>
                      </a:ext>
                    </a:extLst>
                  </a:tr>
                  <a:tr h="474618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346 = __________ - 124 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470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b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11)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 – 1.57 =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2.43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238926175"/>
                      </a:ext>
                    </a:extLst>
                  </a:tr>
                  <a:tr h="474618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500 x 3 =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1,500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b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12)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0.6 x 3 =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1.8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001838278"/>
                      </a:ext>
                    </a:extLst>
                  </a:tr>
                  <a:tr h="474618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2² =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b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13)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75,295 + 4,965 =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80,260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189656821"/>
                      </a:ext>
                    </a:extLst>
                  </a:tr>
                  <a:tr h="474618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67,492 = ______ + 7,000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60,492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b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14)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2.4 </a:t>
                          </a:r>
                          <a:r>
                            <a:rPr lang="en-GB" sz="12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3 =</a:t>
                          </a:r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0.8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247575983"/>
                      </a:ext>
                    </a:extLst>
                  </a:tr>
                  <a:tr h="474618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1,800 </a:t>
                          </a:r>
                          <a:r>
                            <a:rPr lang="en-GB" sz="12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9 =</a:t>
                          </a:r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200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b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15)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193 x 100 =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19,300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833830624"/>
                      </a:ext>
                    </a:extLst>
                  </a:tr>
                  <a:tr h="474618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7)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20085" t="-601282" r="-254968" b="-20256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255856" t="-601282" r="-443243" b="-20256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b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16)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197856" t="-601282" r="-47953" b="-20256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888372" t="-601282" r="-43023" b="-20256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282295102"/>
                      </a:ext>
                    </a:extLst>
                  </a:tr>
                  <a:tr h="474618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8)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1,445 x 3 =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4,335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b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17)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197856" t="-701282" r="-47953" b="-10256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270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246040431"/>
                      </a:ext>
                    </a:extLst>
                  </a:tr>
                  <a:tr h="474618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9)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20085" t="-801282" r="-254968" b="-256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255856" t="-801282" r="-443243" b="-256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b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18)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197856" t="-801282" r="-47953" b="-256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888372" t="-801282" r="-43023" b="-256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422095918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3" name="Rectangle 2">
            <a:extLst>
              <a:ext uri="{FF2B5EF4-FFF2-40B4-BE49-F238E27FC236}">
                <a16:creationId xmlns:a16="http://schemas.microsoft.com/office/drawing/2014/main" id="{530F9DB8-A4B2-D57C-9145-46E66A45B2C8}"/>
              </a:ext>
            </a:extLst>
          </p:cNvPr>
          <p:cNvSpPr/>
          <p:nvPr/>
        </p:nvSpPr>
        <p:spPr>
          <a:xfrm>
            <a:off x="4123944" y="1150669"/>
            <a:ext cx="1335024" cy="467819"/>
          </a:xfrm>
          <a:prstGeom prst="rect">
            <a:avLst/>
          </a:prstGeom>
          <a:solidFill>
            <a:srgbClr val="F4733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7545CE68-1713-BBAF-A255-043C74CF5276}"/>
              </a:ext>
            </a:extLst>
          </p:cNvPr>
          <p:cNvSpPr/>
          <p:nvPr/>
        </p:nvSpPr>
        <p:spPr>
          <a:xfrm>
            <a:off x="4123944" y="1618488"/>
            <a:ext cx="1335024" cy="467819"/>
          </a:xfrm>
          <a:prstGeom prst="rect">
            <a:avLst/>
          </a:prstGeom>
          <a:solidFill>
            <a:srgbClr val="F4733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25A5E169-F635-1C72-DABB-C78691837A0E}"/>
              </a:ext>
            </a:extLst>
          </p:cNvPr>
          <p:cNvSpPr/>
          <p:nvPr/>
        </p:nvSpPr>
        <p:spPr>
          <a:xfrm>
            <a:off x="4123944" y="2112183"/>
            <a:ext cx="1335024" cy="467819"/>
          </a:xfrm>
          <a:prstGeom prst="rect">
            <a:avLst/>
          </a:prstGeom>
          <a:solidFill>
            <a:srgbClr val="F4733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5A13BA5A-72D5-E9C7-587D-CDC491225249}"/>
              </a:ext>
            </a:extLst>
          </p:cNvPr>
          <p:cNvSpPr/>
          <p:nvPr/>
        </p:nvSpPr>
        <p:spPr>
          <a:xfrm>
            <a:off x="4123944" y="2580002"/>
            <a:ext cx="1335024" cy="467819"/>
          </a:xfrm>
          <a:prstGeom prst="rect">
            <a:avLst/>
          </a:prstGeom>
          <a:solidFill>
            <a:srgbClr val="F4733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2476D5F6-556F-0417-502B-51CDABC79A5A}"/>
              </a:ext>
            </a:extLst>
          </p:cNvPr>
          <p:cNvSpPr/>
          <p:nvPr/>
        </p:nvSpPr>
        <p:spPr>
          <a:xfrm>
            <a:off x="4123944" y="3047821"/>
            <a:ext cx="1335024" cy="467819"/>
          </a:xfrm>
          <a:prstGeom prst="rect">
            <a:avLst/>
          </a:prstGeom>
          <a:solidFill>
            <a:srgbClr val="F4733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0B6FC5E8-9150-0696-11E1-BB6AA73029D7}"/>
              </a:ext>
            </a:extLst>
          </p:cNvPr>
          <p:cNvSpPr/>
          <p:nvPr/>
        </p:nvSpPr>
        <p:spPr>
          <a:xfrm>
            <a:off x="4123944" y="3541516"/>
            <a:ext cx="1335024" cy="467819"/>
          </a:xfrm>
          <a:prstGeom prst="rect">
            <a:avLst/>
          </a:prstGeom>
          <a:solidFill>
            <a:srgbClr val="F4733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8780BCC6-A61A-5449-C8AC-96EF08BADB0F}"/>
              </a:ext>
            </a:extLst>
          </p:cNvPr>
          <p:cNvSpPr/>
          <p:nvPr/>
        </p:nvSpPr>
        <p:spPr>
          <a:xfrm>
            <a:off x="4123944" y="4014054"/>
            <a:ext cx="1335024" cy="467819"/>
          </a:xfrm>
          <a:prstGeom prst="rect">
            <a:avLst/>
          </a:prstGeom>
          <a:solidFill>
            <a:srgbClr val="F4733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E6232B3E-A1C8-9E84-173D-10711D51A444}"/>
              </a:ext>
            </a:extLst>
          </p:cNvPr>
          <p:cNvSpPr/>
          <p:nvPr/>
        </p:nvSpPr>
        <p:spPr>
          <a:xfrm>
            <a:off x="4123944" y="4481873"/>
            <a:ext cx="1335024" cy="467819"/>
          </a:xfrm>
          <a:prstGeom prst="rect">
            <a:avLst/>
          </a:prstGeom>
          <a:solidFill>
            <a:srgbClr val="F4733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0917FAD1-FC16-ECBB-67C4-3B34AC4FC5D6}"/>
              </a:ext>
            </a:extLst>
          </p:cNvPr>
          <p:cNvSpPr/>
          <p:nvPr/>
        </p:nvSpPr>
        <p:spPr>
          <a:xfrm>
            <a:off x="4123944" y="4949692"/>
            <a:ext cx="1335024" cy="467819"/>
          </a:xfrm>
          <a:prstGeom prst="rect">
            <a:avLst/>
          </a:prstGeom>
          <a:solidFill>
            <a:srgbClr val="F4733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F19D2108-B677-3C0E-DDA3-E44BCDD80481}"/>
              </a:ext>
            </a:extLst>
          </p:cNvPr>
          <p:cNvSpPr/>
          <p:nvPr/>
        </p:nvSpPr>
        <p:spPr>
          <a:xfrm>
            <a:off x="9954768" y="1150669"/>
            <a:ext cx="1072896" cy="467819"/>
          </a:xfrm>
          <a:prstGeom prst="rect">
            <a:avLst/>
          </a:prstGeom>
          <a:solidFill>
            <a:srgbClr val="F4733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AF591322-08CB-9143-FA96-BE94A2A27FA4}"/>
              </a:ext>
            </a:extLst>
          </p:cNvPr>
          <p:cNvSpPr/>
          <p:nvPr/>
        </p:nvSpPr>
        <p:spPr>
          <a:xfrm>
            <a:off x="9954768" y="1618488"/>
            <a:ext cx="1072896" cy="467819"/>
          </a:xfrm>
          <a:prstGeom prst="rect">
            <a:avLst/>
          </a:prstGeom>
          <a:solidFill>
            <a:srgbClr val="F4733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0D8D44D2-0F07-408E-AEFF-148BB283EC16}"/>
              </a:ext>
            </a:extLst>
          </p:cNvPr>
          <p:cNvSpPr/>
          <p:nvPr/>
        </p:nvSpPr>
        <p:spPr>
          <a:xfrm>
            <a:off x="9954768" y="2112183"/>
            <a:ext cx="1072896" cy="467819"/>
          </a:xfrm>
          <a:prstGeom prst="rect">
            <a:avLst/>
          </a:prstGeom>
          <a:solidFill>
            <a:srgbClr val="F4733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C636760D-AB9A-4418-A53C-94C9621C08BF}"/>
              </a:ext>
            </a:extLst>
          </p:cNvPr>
          <p:cNvSpPr/>
          <p:nvPr/>
        </p:nvSpPr>
        <p:spPr>
          <a:xfrm>
            <a:off x="9954768" y="2580002"/>
            <a:ext cx="1072896" cy="467819"/>
          </a:xfrm>
          <a:prstGeom prst="rect">
            <a:avLst/>
          </a:prstGeom>
          <a:solidFill>
            <a:srgbClr val="F4733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14C7ED70-657D-B875-ED48-DB6C19E09A63}"/>
              </a:ext>
            </a:extLst>
          </p:cNvPr>
          <p:cNvSpPr/>
          <p:nvPr/>
        </p:nvSpPr>
        <p:spPr>
          <a:xfrm>
            <a:off x="9954768" y="3047821"/>
            <a:ext cx="1072896" cy="467819"/>
          </a:xfrm>
          <a:prstGeom prst="rect">
            <a:avLst/>
          </a:prstGeom>
          <a:solidFill>
            <a:srgbClr val="F4733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2EB6B856-211A-CCB3-2946-730C0458C8A6}"/>
              </a:ext>
            </a:extLst>
          </p:cNvPr>
          <p:cNvSpPr/>
          <p:nvPr/>
        </p:nvSpPr>
        <p:spPr>
          <a:xfrm>
            <a:off x="9954768" y="3541516"/>
            <a:ext cx="1072896" cy="467819"/>
          </a:xfrm>
          <a:prstGeom prst="rect">
            <a:avLst/>
          </a:prstGeom>
          <a:solidFill>
            <a:srgbClr val="F4733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ABA43657-3733-2E27-4F5D-3663E71D5B48}"/>
              </a:ext>
            </a:extLst>
          </p:cNvPr>
          <p:cNvSpPr/>
          <p:nvPr/>
        </p:nvSpPr>
        <p:spPr>
          <a:xfrm>
            <a:off x="9954768" y="4014054"/>
            <a:ext cx="1072896" cy="467819"/>
          </a:xfrm>
          <a:prstGeom prst="rect">
            <a:avLst/>
          </a:prstGeom>
          <a:solidFill>
            <a:srgbClr val="F4733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B15CF1E6-9022-17B8-E7A8-1F33696A7FFD}"/>
              </a:ext>
            </a:extLst>
          </p:cNvPr>
          <p:cNvSpPr/>
          <p:nvPr/>
        </p:nvSpPr>
        <p:spPr>
          <a:xfrm>
            <a:off x="9954768" y="4481873"/>
            <a:ext cx="1072896" cy="467819"/>
          </a:xfrm>
          <a:prstGeom prst="rect">
            <a:avLst/>
          </a:prstGeom>
          <a:solidFill>
            <a:srgbClr val="F4733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E1165E21-826B-DC4F-23BC-CE5695246474}"/>
              </a:ext>
            </a:extLst>
          </p:cNvPr>
          <p:cNvSpPr/>
          <p:nvPr/>
        </p:nvSpPr>
        <p:spPr>
          <a:xfrm>
            <a:off x="9954768" y="4949692"/>
            <a:ext cx="1072896" cy="467819"/>
          </a:xfrm>
          <a:prstGeom prst="rect">
            <a:avLst/>
          </a:prstGeom>
          <a:solidFill>
            <a:srgbClr val="F4733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85238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1922</TotalTime>
  <Words>777</Words>
  <Application>Microsoft Macintosh PowerPoint</Application>
  <PresentationFormat>Widescreen</PresentationFormat>
  <Paragraphs>316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6" baseType="lpstr">
      <vt:lpstr>Arial</vt:lpstr>
      <vt:lpstr>Calibri</vt:lpstr>
      <vt:lpstr>Calibri Light</vt:lpstr>
      <vt:lpstr>Cambria Math</vt:lpstr>
      <vt:lpstr>Verdana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Sarah Farrell</dc:creator>
  <cp:lastModifiedBy>Andrew Jennings</cp:lastModifiedBy>
  <cp:revision>12</cp:revision>
  <dcterms:created xsi:type="dcterms:W3CDTF">2024-11-03T11:31:02Z</dcterms:created>
  <dcterms:modified xsi:type="dcterms:W3CDTF">2026-07-08T09:17:38Z</dcterms:modified>
</cp:coreProperties>
</file>