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6"/>
  </p:notesMasterIdLst>
  <p:sldIdLst>
    <p:sldId id="257" r:id="rId2"/>
    <p:sldId id="259" r:id="rId3"/>
    <p:sldId id="258" r:id="rId4"/>
    <p:sldId id="260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5"/>
  </p:normalViewPr>
  <p:slideViewPr>
    <p:cSldViewPr snapToGrid="0" snapToObjects="1">
      <p:cViewPr>
        <p:scale>
          <a:sx n="122" d="100"/>
          <a:sy n="122" d="100"/>
        </p:scale>
        <p:origin x="245" y="-19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788E6-F561-4419-A980-1EC55352261E}" type="datetimeFigureOut">
              <a:rPr lang="en-GB" smtClean="0"/>
              <a:t>21/03/2025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3FF48-534E-48FA-BA99-B96BF24CC1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350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3FF48-534E-48FA-BA99-B96BF24CC1E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092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32" Type="http://schemas.openxmlformats.org/officeDocument/2006/relationships/image" Target="../media/image30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-9077"/>
            <a:ext cx="2275105" cy="28403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2024- Answers on a page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238BBEA-E2D2-622B-06FF-01A7D2925304}"/>
              </a:ext>
            </a:extLst>
          </p:cNvPr>
          <p:cNvGraphicFramePr>
            <a:graphicFrameLocks noGrp="1"/>
          </p:cNvGraphicFramePr>
          <p:nvPr/>
        </p:nvGraphicFramePr>
        <p:xfrm>
          <a:off x="9164782" y="2119745"/>
          <a:ext cx="208280" cy="29718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3842542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L>
                    <a:lnR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T>
                    <a:lnB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4784921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5B0FABF7-C1FD-858F-6753-C441353CBA4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3093"/>
          <a:stretch/>
        </p:blipFill>
        <p:spPr>
          <a:xfrm>
            <a:off x="2754269" y="274961"/>
            <a:ext cx="1219725" cy="6120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4CB4C69-ACE8-CFA6-5603-752069FDA83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1927"/>
          <a:stretch/>
        </p:blipFill>
        <p:spPr>
          <a:xfrm>
            <a:off x="2729015" y="964069"/>
            <a:ext cx="747546" cy="47225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21968D4-77C7-B18F-2871-5B571A24E18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3188"/>
          <a:stretch/>
        </p:blipFill>
        <p:spPr>
          <a:xfrm>
            <a:off x="2713710" y="1481271"/>
            <a:ext cx="655085" cy="44873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0E95806-2BF2-8509-8072-234A3D19A1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0148" y="1968343"/>
            <a:ext cx="1397703" cy="1707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9711256-B9D5-01F3-40A4-70D5BCD832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0192" y="2194191"/>
            <a:ext cx="546278" cy="50075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EFF424-E5A0-1543-BDBF-8FC1E0B3F4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97813" y="3096980"/>
            <a:ext cx="795909" cy="4189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8C672A3-FE6C-32DA-011E-A8841A63FE3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27270" y="3715084"/>
            <a:ext cx="1022995" cy="16816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256302B-8081-A0A8-DD40-D2451698BF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97813" y="3914901"/>
            <a:ext cx="914917" cy="49471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CEF9497-760A-DC03-1F49-59AD263D1C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04431" y="4457993"/>
            <a:ext cx="449440" cy="38793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6153FC3-4B79-007B-3A98-0FD2795EB5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04431" y="4858068"/>
            <a:ext cx="667652" cy="37876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25A02606-8742-BF0A-2212-36E85AC0DE4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06167" y="5669552"/>
            <a:ext cx="674588" cy="38839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D743340D-803C-99D5-0444-0ABAD301C6E6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t="26033"/>
          <a:stretch/>
        </p:blipFill>
        <p:spPr>
          <a:xfrm>
            <a:off x="2704431" y="6288377"/>
            <a:ext cx="1129943" cy="202613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13467344-2F86-6BA6-FD21-B1289D1BA02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747083" y="6929962"/>
            <a:ext cx="676199" cy="446291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8E53913F-10FC-7929-2392-54AEDD22EAF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730148" y="7871672"/>
            <a:ext cx="839810" cy="504441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572CBEF-4E22-DC4F-0776-CD2FF40C7A44}"/>
              </a:ext>
            </a:extLst>
          </p:cNvPr>
          <p:cNvPicPr>
            <a:picLocks noChangeAspect="1"/>
          </p:cNvPicPr>
          <p:nvPr/>
        </p:nvPicPr>
        <p:blipFill>
          <a:blip r:embed="rId17"/>
          <a:srcRect b="39812"/>
          <a:stretch/>
        </p:blipFill>
        <p:spPr>
          <a:xfrm>
            <a:off x="2696849" y="8380204"/>
            <a:ext cx="959294" cy="361098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D33D9428-C8A0-666C-0753-A5D09B505A14}"/>
              </a:ext>
            </a:extLst>
          </p:cNvPr>
          <p:cNvSpPr txBox="1"/>
          <p:nvPr/>
        </p:nvSpPr>
        <p:spPr>
          <a:xfrm>
            <a:off x="3605459" y="8385186"/>
            <a:ext cx="604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One mark for one box completed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9986B41F-376C-A304-0227-DDF32E97F86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718122" y="8824754"/>
            <a:ext cx="914917" cy="474978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6D2A4B20-D9B4-15E6-260C-BB37886AB24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020468" y="307911"/>
            <a:ext cx="600637" cy="849385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5B703FAC-9F0E-17F9-7FB1-14C4789E69B4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999687" y="1851083"/>
            <a:ext cx="617236" cy="457884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E77EF30B-3F01-DB3E-081C-5C493C9FA628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027484" y="2366768"/>
            <a:ext cx="558745" cy="571569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6D92D19D-3A5C-8793-6E54-C658AAF87826}"/>
              </a:ext>
            </a:extLst>
          </p:cNvPr>
          <p:cNvPicPr>
            <a:picLocks noChangeAspect="1"/>
          </p:cNvPicPr>
          <p:nvPr/>
        </p:nvPicPr>
        <p:blipFill>
          <a:blip r:embed="rId22"/>
          <a:srcRect t="32252"/>
          <a:stretch/>
        </p:blipFill>
        <p:spPr>
          <a:xfrm>
            <a:off x="4966082" y="3195676"/>
            <a:ext cx="942754" cy="414524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49C12C2B-847F-4A08-852C-ADA6A10B5C80}"/>
              </a:ext>
            </a:extLst>
          </p:cNvPr>
          <p:cNvPicPr>
            <a:picLocks noChangeAspect="1"/>
          </p:cNvPicPr>
          <p:nvPr/>
        </p:nvPicPr>
        <p:blipFill>
          <a:blip r:embed="rId23"/>
          <a:srcRect t="59451"/>
          <a:stretch/>
        </p:blipFill>
        <p:spPr>
          <a:xfrm>
            <a:off x="4991718" y="3634618"/>
            <a:ext cx="657554" cy="343191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542ACB30-9970-1DD6-E8B0-8E9A88DB1DFC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968017" y="4391004"/>
            <a:ext cx="394975" cy="350429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3FB1D6E9-383D-5099-503F-CCB9C1029901}"/>
              </a:ext>
            </a:extLst>
          </p:cNvPr>
          <p:cNvSpPr txBox="1"/>
          <p:nvPr/>
        </p:nvSpPr>
        <p:spPr>
          <a:xfrm>
            <a:off x="5390294" y="4428025"/>
            <a:ext cx="868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One mark for two correct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9ACA0359-6B37-3182-2357-0F8AB96DDEEE}"/>
              </a:ext>
            </a:extLst>
          </p:cNvPr>
          <p:cNvPicPr>
            <a:picLocks noChangeAspect="1"/>
          </p:cNvPicPr>
          <p:nvPr/>
        </p:nvPicPr>
        <p:blipFill>
          <a:blip r:embed="rId25"/>
          <a:srcRect t="13469"/>
          <a:stretch/>
        </p:blipFill>
        <p:spPr>
          <a:xfrm>
            <a:off x="5009253" y="4800493"/>
            <a:ext cx="629581" cy="153822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1BE9651D-BEF7-7822-3A4F-653C9ABD5BE1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968017" y="5200914"/>
            <a:ext cx="557559" cy="468638"/>
          </a:xfrm>
          <a:prstGeom prst="rect">
            <a:avLst/>
          </a:prstGeom>
        </p:spPr>
      </p:pic>
      <p:sp>
        <p:nvSpPr>
          <p:cNvPr id="86" name="TextBox 85">
            <a:extLst>
              <a:ext uri="{FF2B5EF4-FFF2-40B4-BE49-F238E27FC236}">
                <a16:creationId xmlns:a16="http://schemas.microsoft.com/office/drawing/2014/main" id="{888F38BD-4856-3FD7-339F-11D983082AE6}"/>
              </a:ext>
            </a:extLst>
          </p:cNvPr>
          <p:cNvSpPr txBox="1"/>
          <p:nvPr/>
        </p:nvSpPr>
        <p:spPr>
          <a:xfrm>
            <a:off x="5525576" y="5247672"/>
            <a:ext cx="8688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See guidance</a:t>
            </a:r>
          </a:p>
        </p:txBody>
      </p:sp>
      <p:pic>
        <p:nvPicPr>
          <p:cNvPr id="90" name="Picture 89">
            <a:extLst>
              <a:ext uri="{FF2B5EF4-FFF2-40B4-BE49-F238E27FC236}">
                <a16:creationId xmlns:a16="http://schemas.microsoft.com/office/drawing/2014/main" id="{59C352B2-15E2-92BB-2DC7-C6A603D68AFD}"/>
              </a:ext>
            </a:extLst>
          </p:cNvPr>
          <p:cNvPicPr>
            <a:picLocks noChangeAspect="1"/>
          </p:cNvPicPr>
          <p:nvPr/>
        </p:nvPicPr>
        <p:blipFill>
          <a:blip r:embed="rId27"/>
          <a:srcRect r="80454" b="21898"/>
          <a:stretch/>
        </p:blipFill>
        <p:spPr>
          <a:xfrm>
            <a:off x="4992532" y="6127262"/>
            <a:ext cx="279157" cy="69472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280E9814-424C-5654-CB8A-E0BC4D66880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4966082" y="7016701"/>
            <a:ext cx="815391" cy="284359"/>
          </a:xfrm>
          <a:prstGeom prst="rect">
            <a:avLst/>
          </a:prstGeom>
        </p:spPr>
      </p:pic>
      <p:sp>
        <p:nvSpPr>
          <p:cNvPr id="93" name="TextBox 92">
            <a:extLst>
              <a:ext uri="{FF2B5EF4-FFF2-40B4-BE49-F238E27FC236}">
                <a16:creationId xmlns:a16="http://schemas.microsoft.com/office/drawing/2014/main" id="{49F88553-AB48-5861-DF4D-D98A10DE6ACB}"/>
              </a:ext>
            </a:extLst>
          </p:cNvPr>
          <p:cNvSpPr txBox="1"/>
          <p:nvPr/>
        </p:nvSpPr>
        <p:spPr>
          <a:xfrm>
            <a:off x="5730988" y="7033088"/>
            <a:ext cx="7469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One mark for one correct</a:t>
            </a:r>
          </a:p>
        </p:txBody>
      </p:sp>
      <p:pic>
        <p:nvPicPr>
          <p:cNvPr id="97" name="Picture 96">
            <a:extLst>
              <a:ext uri="{FF2B5EF4-FFF2-40B4-BE49-F238E27FC236}">
                <a16:creationId xmlns:a16="http://schemas.microsoft.com/office/drawing/2014/main" id="{8AE3E045-4F22-68DD-EAC0-A32930CF3F96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4992532" y="8446631"/>
            <a:ext cx="1194525" cy="488669"/>
          </a:xfrm>
          <a:prstGeom prst="rect">
            <a:avLst/>
          </a:prstGeom>
        </p:spPr>
      </p:pic>
      <p:pic>
        <p:nvPicPr>
          <p:cNvPr id="98" name="Picture 9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F73EAA0-925C-A31A-9A44-5225AF034FF9}"/>
              </a:ext>
            </a:extLst>
          </p:cNvPr>
          <p:cNvPicPr>
            <a:picLocks noChangeAspect="1"/>
          </p:cNvPicPr>
          <p:nvPr/>
        </p:nvPicPr>
        <p:blipFill rotWithShape="1">
          <a:blip r:embed="rId30">
            <a:alphaModFix/>
          </a:blip>
          <a:srcRect l="27295" t="39259" r="27295" b="37778"/>
          <a:stretch/>
        </p:blipFill>
        <p:spPr>
          <a:xfrm>
            <a:off x="5376335" y="9329209"/>
            <a:ext cx="1245398" cy="486646"/>
          </a:xfrm>
          <a:prstGeom prst="rect">
            <a:avLst/>
          </a:pr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7810C3F1-CD28-E4D6-A5DD-49900332DFD7}"/>
              </a:ext>
            </a:extLst>
          </p:cNvPr>
          <p:cNvSpPr txBox="1"/>
          <p:nvPr/>
        </p:nvSpPr>
        <p:spPr>
          <a:xfrm>
            <a:off x="464553" y="319380"/>
            <a:ext cx="15712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1: Arithmetic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E15AF71D-A88C-8D21-7E5D-AD2B103FEEB6}"/>
              </a:ext>
            </a:extLst>
          </p:cNvPr>
          <p:cNvSpPr txBox="1"/>
          <p:nvPr/>
        </p:nvSpPr>
        <p:spPr>
          <a:xfrm>
            <a:off x="2546160" y="3892"/>
            <a:ext cx="15712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2: Reasoning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1BB5F74-BBB6-1954-2889-2483FE8F0967}"/>
              </a:ext>
            </a:extLst>
          </p:cNvPr>
          <p:cNvSpPr txBox="1"/>
          <p:nvPr/>
        </p:nvSpPr>
        <p:spPr>
          <a:xfrm>
            <a:off x="4726210" y="-3036"/>
            <a:ext cx="15712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3: Reasoning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F3CEF84A-5D48-2CB4-686B-89EDA39B005B}"/>
              </a:ext>
            </a:extLst>
          </p:cNvPr>
          <p:cNvSpPr txBox="1"/>
          <p:nvPr/>
        </p:nvSpPr>
        <p:spPr>
          <a:xfrm>
            <a:off x="3380629" y="1493240"/>
            <a:ext cx="868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Bar in range of 2.5-3.5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3" name="Table 102">
                <a:extLst>
                  <a:ext uri="{FF2B5EF4-FFF2-40B4-BE49-F238E27FC236}">
                    <a16:creationId xmlns:a16="http://schemas.microsoft.com/office/drawing/2014/main" id="{ED842778-EB17-97AF-EBDD-62A10F7648E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45085310"/>
                  </p:ext>
                </p:extLst>
              </p:nvPr>
            </p:nvGraphicFramePr>
            <p:xfrm>
              <a:off x="218278" y="580990"/>
              <a:ext cx="2048693" cy="850344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7941">
                      <a:extLst>
                        <a:ext uri="{9D8B030D-6E8A-4147-A177-3AD203B41FA5}">
                          <a16:colId xmlns:a16="http://schemas.microsoft.com/office/drawing/2014/main" val="506979698"/>
                        </a:ext>
                      </a:extLst>
                    </a:gridCol>
                    <a:gridCol w="1454792">
                      <a:extLst>
                        <a:ext uri="{9D8B030D-6E8A-4147-A177-3AD203B41FA5}">
                          <a16:colId xmlns:a16="http://schemas.microsoft.com/office/drawing/2014/main" val="216395199"/>
                        </a:ext>
                      </a:extLst>
                    </a:gridCol>
                    <a:gridCol w="235960">
                      <a:extLst>
                        <a:ext uri="{9D8B030D-6E8A-4147-A177-3AD203B41FA5}">
                          <a16:colId xmlns:a16="http://schemas.microsoft.com/office/drawing/2014/main" val="3902149020"/>
                        </a:ext>
                      </a:extLst>
                    </a:gridCol>
                  </a:tblGrid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727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7126413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4883380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5877649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4,513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9802229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1,173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0630576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8,641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8808094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1,100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3878549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990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0440677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21.173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890213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6,768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0537782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04239338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268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07869526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6332873"/>
                      </a:ext>
                    </a:extLst>
                  </a:tr>
                  <a:tr h="229505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48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(or equiv.</a:t>
                          </a:r>
                          <a:r>
                            <a:rPr lang="en-GB" sz="700" baseline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to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7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  <a:r>
                            <a:rPr lang="en-GB" sz="700" dirty="0"/>
                            <a:t>)</a:t>
                          </a:r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3172630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04004776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20,000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8851703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2,671,000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542370"/>
                      </a:ext>
                    </a:extLst>
                  </a:tr>
                  <a:tr h="229199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9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(or</a:t>
                          </a:r>
                          <a:r>
                            <a:rPr lang="en-GB" sz="800" baseline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/</a:t>
                          </a:r>
                          <a:r>
                            <a:rPr lang="en-GB" sz="800" dirty="0"/>
                            <a:t>0.75)</a:t>
                          </a:r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1661235"/>
                      </a:ext>
                    </a:extLst>
                  </a:tr>
                  <a:tr h="22986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ea typeface="Verdana" panose="020B0604030504040204" pitchFamily="34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15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or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22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15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(or equiv.)</a:t>
                          </a:r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4386197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88,368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446335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90690906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0.155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6431399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250874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57.2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9292950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19,646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67500137"/>
                      </a:ext>
                    </a:extLst>
                  </a:tr>
                  <a:tr h="22858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21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(or equiv.</a:t>
                          </a:r>
                          <a:r>
                            <a:rPr lang="en-GB" sz="700" baseline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to</a:t>
                          </a: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7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en-GB" sz="7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Verdana" panose="020B0604030504040204" pitchFamily="34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1403413"/>
                      </a:ext>
                    </a:extLst>
                  </a:tr>
                  <a:tr h="22925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20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(or 0.35 equiv.)</a:t>
                          </a:r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9942710"/>
                      </a:ext>
                    </a:extLst>
                  </a:tr>
                  <a:tr h="3271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ea typeface="Verdana" panose="020B0604030504040204" pitchFamily="34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or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(or</a:t>
                          </a:r>
                          <a:r>
                            <a:rPr lang="en-GB" sz="700" baseline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equiv. to 1.75)</a:t>
                          </a:r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05532235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18.2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3650802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652567092"/>
                      </a:ext>
                    </a:extLst>
                  </a:tr>
                  <a:tr h="2814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594 </a:t>
                          </a: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(don’t accept 594%)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41413916"/>
                      </a:ext>
                    </a:extLst>
                  </a:tr>
                  <a:tr h="22960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7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  <a:r>
                            <a:rPr lang="en-GB" sz="6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(or equiv.)</a:t>
                          </a: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2630713"/>
                      </a:ext>
                    </a:extLst>
                  </a:tr>
                  <a:tr h="2814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387 </a:t>
                          </a: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(don’t accept 387%)</a:t>
                          </a:r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17556075"/>
                      </a:ext>
                    </a:extLst>
                  </a:tr>
                  <a:tr h="344385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i="0" dirty="0">
                              <a:solidFill>
                                <a:schemeClr val="tx1"/>
                              </a:solidFill>
                              <a:latin typeface="+mn-lt"/>
                              <a:ea typeface="Verdana" panose="020B0604030504040204" pitchFamily="34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or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GB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(or</a:t>
                          </a:r>
                          <a:r>
                            <a:rPr lang="en-GB" sz="700" baseline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equiv. to 1.5)</a:t>
                          </a: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20063395"/>
                      </a:ext>
                    </a:extLst>
                  </a:tr>
                  <a:tr h="32868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800" i="0" dirty="0">
                              <a:solidFill>
                                <a:schemeClr val="tx1"/>
                              </a:solidFill>
                              <a:latin typeface="+mn-lt"/>
                              <a:ea typeface="Verdana" panose="020B0604030504040204" pitchFamily="34" charset="0"/>
                            </a:rPr>
                            <a:t>48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or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195</m:t>
                                  </m:r>
                                </m:num>
                                <m:den>
                                  <m:r>
                                    <a:rPr lang="en-GB" sz="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(or</a:t>
                          </a:r>
                          <a:r>
                            <a:rPr lang="en-GB" sz="700" baseline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equiv. to 48.75)</a:t>
                          </a:r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945770316"/>
                      </a:ext>
                    </a:extLst>
                  </a:tr>
                  <a:tr h="1835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186096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3" name="Table 102">
                <a:extLst>
                  <a:ext uri="{FF2B5EF4-FFF2-40B4-BE49-F238E27FC236}">
                    <a16:creationId xmlns:a16="http://schemas.microsoft.com/office/drawing/2014/main" id="{ED842778-EB17-97AF-EBDD-62A10F7648E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45085310"/>
                  </p:ext>
                </p:extLst>
              </p:nvPr>
            </p:nvGraphicFramePr>
            <p:xfrm>
              <a:off x="218278" y="580990"/>
              <a:ext cx="2048693" cy="850344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7941">
                      <a:extLst>
                        <a:ext uri="{9D8B030D-6E8A-4147-A177-3AD203B41FA5}">
                          <a16:colId xmlns:a16="http://schemas.microsoft.com/office/drawing/2014/main" val="506979698"/>
                        </a:ext>
                      </a:extLst>
                    </a:gridCol>
                    <a:gridCol w="1454792">
                      <a:extLst>
                        <a:ext uri="{9D8B030D-6E8A-4147-A177-3AD203B41FA5}">
                          <a16:colId xmlns:a16="http://schemas.microsoft.com/office/drawing/2014/main" val="216395199"/>
                        </a:ext>
                      </a:extLst>
                    </a:gridCol>
                    <a:gridCol w="235960">
                      <a:extLst>
                        <a:ext uri="{9D8B030D-6E8A-4147-A177-3AD203B41FA5}">
                          <a16:colId xmlns:a16="http://schemas.microsoft.com/office/drawing/2014/main" val="3902149020"/>
                        </a:ext>
                      </a:extLst>
                    </a:gridCol>
                  </a:tblGrid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727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7126413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4883380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5877649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4,513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9802229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1,173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0630576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8,641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8808094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1,100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3878549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990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0440677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21.173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890213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6,768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0537782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04239338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268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07869526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6332873"/>
                      </a:ext>
                    </a:extLst>
                  </a:tr>
                  <a:tr h="26422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1"/>
                          <a:stretch>
                            <a:fillRect l="-24686" t="-1036364" r="-16736" b="-204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3172630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04004776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20,000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8851703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2,671,000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542370"/>
                      </a:ext>
                    </a:extLst>
                  </a:tr>
                  <a:tr h="263906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1"/>
                          <a:stretch>
                            <a:fillRect l="-24686" t="-1406977" r="-16736" b="-17488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1661235"/>
                      </a:ext>
                    </a:extLst>
                  </a:tr>
                  <a:tr h="264668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1"/>
                          <a:stretch>
                            <a:fillRect l="-24686" t="-1472727" r="-16736" b="-160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4386197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88,368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446335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90690906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0.155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6431399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250874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57.2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9292950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19,646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67500137"/>
                      </a:ext>
                    </a:extLst>
                  </a:tr>
                  <a:tr h="263208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1"/>
                          <a:stretch>
                            <a:fillRect l="-24686" t="-2097674" r="-16736" b="-10581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1403413"/>
                      </a:ext>
                    </a:extLst>
                  </a:tr>
                  <a:tr h="26397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1"/>
                          <a:stretch>
                            <a:fillRect l="-24686" t="-2197674" r="-16736" b="-9581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9942710"/>
                      </a:ext>
                    </a:extLst>
                  </a:tr>
                  <a:tr h="32710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1"/>
                          <a:stretch>
                            <a:fillRect l="-24686" t="-1829630" r="-16736" b="-6629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05532235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18.2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3650802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652567092"/>
                      </a:ext>
                    </a:extLst>
                  </a:tr>
                  <a:tr h="2814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594 </a:t>
                          </a: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(don’t accept 594%)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41413916"/>
                      </a:ext>
                    </a:extLst>
                  </a:tr>
                  <a:tr h="24276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1"/>
                          <a:stretch>
                            <a:fillRect l="-24686" t="-2895000" r="-16736" b="-5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2630713"/>
                      </a:ext>
                    </a:extLst>
                  </a:tr>
                  <a:tr h="28146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387 </a:t>
                          </a: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(don’t accept 387%)</a:t>
                          </a:r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17556075"/>
                      </a:ext>
                    </a:extLst>
                  </a:tr>
                  <a:tr h="344385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1"/>
                          <a:stretch>
                            <a:fillRect l="-24686" t="-2182456" r="-16736" b="-17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20063395"/>
                      </a:ext>
                    </a:extLst>
                  </a:tr>
                  <a:tr h="37230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1"/>
                          <a:stretch>
                            <a:fillRect l="-24686" t="-2132787" r="-16736" b="-622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945770316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1860963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4" name="Table 103">
                <a:extLst>
                  <a:ext uri="{FF2B5EF4-FFF2-40B4-BE49-F238E27FC236}">
                    <a16:creationId xmlns:a16="http://schemas.microsoft.com/office/drawing/2014/main" id="{579725C8-B7C3-B28F-77D7-C8BF41D606F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14331440"/>
                  </p:ext>
                </p:extLst>
              </p:nvPr>
            </p:nvGraphicFramePr>
            <p:xfrm>
              <a:off x="2339786" y="254714"/>
              <a:ext cx="2048693" cy="93373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7941">
                      <a:extLst>
                        <a:ext uri="{9D8B030D-6E8A-4147-A177-3AD203B41FA5}">
                          <a16:colId xmlns:a16="http://schemas.microsoft.com/office/drawing/2014/main" val="506979698"/>
                        </a:ext>
                      </a:extLst>
                    </a:gridCol>
                    <a:gridCol w="1454792">
                      <a:extLst>
                        <a:ext uri="{9D8B030D-6E8A-4147-A177-3AD203B41FA5}">
                          <a16:colId xmlns:a16="http://schemas.microsoft.com/office/drawing/2014/main" val="216395199"/>
                        </a:ext>
                      </a:extLst>
                    </a:gridCol>
                    <a:gridCol w="235960">
                      <a:extLst>
                        <a:ext uri="{9D8B030D-6E8A-4147-A177-3AD203B41FA5}">
                          <a16:colId xmlns:a16="http://schemas.microsoft.com/office/drawing/2014/main" val="3902149020"/>
                        </a:ext>
                      </a:extLst>
                    </a:gridCol>
                  </a:tblGrid>
                  <a:tr h="628873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7126413"/>
                      </a:ext>
                    </a:extLst>
                  </a:tr>
                  <a:tr h="464819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4883380"/>
                      </a:ext>
                    </a:extLst>
                  </a:tr>
                  <a:tr h="49219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5877649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9802229"/>
                      </a:ext>
                    </a:extLst>
                  </a:tr>
                  <a:tr h="464819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0630576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8808094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1,000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3878549"/>
                      </a:ext>
                    </a:extLst>
                  </a:tr>
                  <a:tr h="36912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0440677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890213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0537782"/>
                      </a:ext>
                    </a:extLst>
                  </a:tr>
                  <a:tr h="464819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04239338"/>
                      </a:ext>
                    </a:extLst>
                  </a:tr>
                  <a:tr h="36912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07869526"/>
                      </a:ext>
                    </a:extLst>
                  </a:tr>
                  <a:tr h="36912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6332873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3172630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32.07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04004776"/>
                      </a:ext>
                    </a:extLst>
                  </a:tr>
                  <a:tr h="369121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8851703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2.50/ £2.50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542370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1661235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330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4386197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 hours 25 minutes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446335"/>
                      </a:ext>
                    </a:extLst>
                  </a:tr>
                  <a:tr h="464819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</a:t>
                          </a:r>
                        </a:p>
                        <a:p>
                          <a:endParaRPr lang="en-GB" sz="700" b="1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b="1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b="1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90690906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2.7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6431399"/>
                      </a:ext>
                    </a:extLst>
                  </a:tr>
                  <a:tr h="21765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7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or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7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7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Verdana" panose="020B0604030504040204" pitchFamily="34" charset="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250874"/>
                      </a:ext>
                    </a:extLst>
                  </a:tr>
                  <a:tr h="464819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9292950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67500137"/>
                      </a:ext>
                    </a:extLst>
                  </a:tr>
                  <a:tr h="51950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1403413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See guidance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994271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4" name="Table 103">
                <a:extLst>
                  <a:ext uri="{FF2B5EF4-FFF2-40B4-BE49-F238E27FC236}">
                    <a16:creationId xmlns:a16="http://schemas.microsoft.com/office/drawing/2014/main" id="{579725C8-B7C3-B28F-77D7-C8BF41D606F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14331440"/>
                  </p:ext>
                </p:extLst>
              </p:nvPr>
            </p:nvGraphicFramePr>
            <p:xfrm>
              <a:off x="2339786" y="254714"/>
              <a:ext cx="2048693" cy="93373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7941">
                      <a:extLst>
                        <a:ext uri="{9D8B030D-6E8A-4147-A177-3AD203B41FA5}">
                          <a16:colId xmlns:a16="http://schemas.microsoft.com/office/drawing/2014/main" val="506979698"/>
                        </a:ext>
                      </a:extLst>
                    </a:gridCol>
                    <a:gridCol w="1454792">
                      <a:extLst>
                        <a:ext uri="{9D8B030D-6E8A-4147-A177-3AD203B41FA5}">
                          <a16:colId xmlns:a16="http://schemas.microsoft.com/office/drawing/2014/main" val="216395199"/>
                        </a:ext>
                      </a:extLst>
                    </a:gridCol>
                    <a:gridCol w="235960">
                      <a:extLst>
                        <a:ext uri="{9D8B030D-6E8A-4147-A177-3AD203B41FA5}">
                          <a16:colId xmlns:a16="http://schemas.microsoft.com/office/drawing/2014/main" val="3902149020"/>
                        </a:ext>
                      </a:extLst>
                    </a:gridCol>
                  </a:tblGrid>
                  <a:tr h="70104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b="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b="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7126413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24883380"/>
                      </a:ext>
                    </a:extLst>
                  </a:tr>
                  <a:tr h="492192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5877649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9802229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0630576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8808094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1,000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3878549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0440677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84890213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10537782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04239338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07869526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6332873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43172630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32.07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04004776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8851703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2.50/ £2.50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542370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1661235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19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330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34386197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 hours 25 minutes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84446335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21</a:t>
                          </a:r>
                        </a:p>
                        <a:p>
                          <a:endParaRPr lang="en-GB" sz="700" b="1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b="1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b="1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90690906"/>
                      </a:ext>
                    </a:extLst>
                  </a:tr>
                  <a:tr h="205067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2.7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6431399"/>
                      </a:ext>
                    </a:extLst>
                  </a:tr>
                  <a:tr h="242634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2"/>
                          <a:stretch>
                            <a:fillRect l="-24686" t="-3025000" r="-16736" b="-71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3250874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24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69292950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25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7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67500137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26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  <a:p>
                          <a:endParaRPr lang="en-GB" sz="8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1403413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700" b="1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27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See guidance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</a:p>
                      </a:txBody>
                      <a:tcPr>
                        <a:lnL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bg1">
                              <a:lumMod val="6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9942710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105" name="Table 104">
            <a:extLst>
              <a:ext uri="{FF2B5EF4-FFF2-40B4-BE49-F238E27FC236}">
                <a16:creationId xmlns:a16="http://schemas.microsoft.com/office/drawing/2014/main" id="{3A8FB4D5-B9D0-04CE-C62B-DAF9E703A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522374"/>
              </p:ext>
            </p:extLst>
          </p:nvPr>
        </p:nvGraphicFramePr>
        <p:xfrm>
          <a:off x="4573040" y="274961"/>
          <a:ext cx="2048693" cy="890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895">
                  <a:extLst>
                    <a:ext uri="{9D8B030D-6E8A-4147-A177-3AD203B41FA5}">
                      <a16:colId xmlns:a16="http://schemas.microsoft.com/office/drawing/2014/main" val="506979698"/>
                    </a:ext>
                  </a:extLst>
                </a:gridCol>
                <a:gridCol w="1415838">
                  <a:extLst>
                    <a:ext uri="{9D8B030D-6E8A-4147-A177-3AD203B41FA5}">
                      <a16:colId xmlns:a16="http://schemas.microsoft.com/office/drawing/2014/main" val="216395199"/>
                    </a:ext>
                  </a:extLst>
                </a:gridCol>
                <a:gridCol w="235960">
                  <a:extLst>
                    <a:ext uri="{9D8B030D-6E8A-4147-A177-3AD203B41FA5}">
                      <a16:colId xmlns:a16="http://schemas.microsoft.com/office/drawing/2014/main" val="3902149020"/>
                    </a:ext>
                  </a:extLst>
                </a:gridCol>
              </a:tblGrid>
              <a:tr h="188324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7126413"/>
                  </a:ext>
                </a:extLst>
              </a:tr>
              <a:tr h="139196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-30 (don’t accept 30-)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4883380"/>
                  </a:ext>
                </a:extLst>
              </a:tr>
              <a:tr h="167854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1.15/ £1.15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587764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3,500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9802229"/>
                  </a:ext>
                </a:extLst>
              </a:tr>
              <a:tr h="139196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063057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880809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387854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044067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489021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10a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202-218 (mm) inclusive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0537782"/>
                  </a:ext>
                </a:extLst>
              </a:tr>
              <a:tr h="139196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10b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53</a:t>
                      </a:r>
                      <a:r>
                        <a:rPr lang="en-GB" sz="700" b="0" i="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°-57°</a:t>
                      </a:r>
                      <a:r>
                        <a:rPr lang="en-GB" sz="700" b="0" i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</a:t>
                      </a:r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inclusive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42393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786952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633287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99 (kg)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317263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400477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79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88517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61-69 inc. (not with %)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25423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17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166123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25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438619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19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4446335"/>
                  </a:ext>
                </a:extLst>
              </a:tr>
              <a:tr h="139196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  <a:p>
                      <a:endParaRPr lang="en-GB" sz="7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7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7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B, C </a:t>
                      </a:r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AND</a:t>
                      </a:r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D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069090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21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(£)4,655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643139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22a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3250874"/>
                  </a:ext>
                </a:extLst>
              </a:tr>
              <a:tr h="139196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22b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929295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23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GB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7500137"/>
                  </a:ext>
                </a:extLst>
              </a:tr>
              <a:tr h="155572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See guidance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14034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41FB98CF-4011-6073-FC0D-D1681FB17B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92" y="6610567"/>
            <a:ext cx="3311845" cy="2723587"/>
          </a:xfrm>
          <a:prstGeom prst="rect">
            <a:avLst/>
          </a:prstGeom>
        </p:spPr>
      </p:pic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0"/>
            <a:ext cx="2621252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2024- Answers on a page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238BBEA-E2D2-622B-06FF-01A7D2925304}"/>
              </a:ext>
            </a:extLst>
          </p:cNvPr>
          <p:cNvGraphicFramePr>
            <a:graphicFrameLocks noGrp="1"/>
          </p:cNvGraphicFramePr>
          <p:nvPr/>
        </p:nvGraphicFramePr>
        <p:xfrm>
          <a:off x="9164782" y="2119745"/>
          <a:ext cx="208280" cy="29718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3842542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L>
                    <a:lnR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T>
                    <a:lnB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4784921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86B86852-0DEC-1B33-8601-376E4E1F0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492" y="810777"/>
            <a:ext cx="3069045" cy="16061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0B2D7BF-CE24-40E1-89C1-2C9EB89EF3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492" y="2416924"/>
            <a:ext cx="3197173" cy="16740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61CB78E-AB29-BBC0-C8D5-7591ECB129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492" y="4046542"/>
            <a:ext cx="3197173" cy="25640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ABCD671-6CFC-A9AF-CABA-BD61756153A8}"/>
              </a:ext>
            </a:extLst>
          </p:cNvPr>
          <p:cNvSpPr txBox="1"/>
          <p:nvPr/>
        </p:nvSpPr>
        <p:spPr>
          <a:xfrm>
            <a:off x="464552" y="319379"/>
            <a:ext cx="571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1: Arithmetic (guidance on highlighted questions)</a:t>
            </a:r>
          </a:p>
        </p:txBody>
      </p:sp>
    </p:spTree>
    <p:extLst>
      <p:ext uri="{BB962C8B-B14F-4D97-AF65-F5344CB8AC3E}">
        <p14:creationId xmlns:p14="http://schemas.microsoft.com/office/powerpoint/2010/main" val="383977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238BBEA-E2D2-622B-06FF-01A7D2925304}"/>
              </a:ext>
            </a:extLst>
          </p:cNvPr>
          <p:cNvGraphicFramePr>
            <a:graphicFrameLocks noGrp="1"/>
          </p:cNvGraphicFramePr>
          <p:nvPr/>
        </p:nvGraphicFramePr>
        <p:xfrm>
          <a:off x="9164782" y="2119745"/>
          <a:ext cx="208280" cy="29718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3842542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L>
                    <a:lnR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T>
                    <a:lnB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4784921"/>
                  </a:ext>
                </a:extLst>
              </a:tr>
            </a:tbl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412FB0CE-EFF6-46BC-1A4E-1054ECFDC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730" y="718271"/>
            <a:ext cx="2522279" cy="140087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1E295C8-B914-D46F-6A48-2FD3B22EB5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730" y="2087863"/>
            <a:ext cx="2522279" cy="157423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29B44C0-60BD-33E4-A95B-9A97B17162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581" y="3679811"/>
            <a:ext cx="2398183" cy="101345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9152C96-5C55-29F1-5B26-3C9FED577FC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19145"/>
          <a:stretch/>
        </p:blipFill>
        <p:spPr>
          <a:xfrm>
            <a:off x="422806" y="4665738"/>
            <a:ext cx="2364034" cy="173089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8C7620A-9AA5-25E5-12FA-F73335D1FA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2772" y="6404996"/>
            <a:ext cx="2751059" cy="91829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EBCF774-D85B-8D9A-2FAD-D0C89A66906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07607" y="1110732"/>
            <a:ext cx="2607047" cy="182529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C656DAE-AECE-E07C-B2D6-7EF6141FFAD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07607" y="2887788"/>
            <a:ext cx="2573736" cy="258450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9E121CA-6DC6-6A23-CD2E-77CFF1B2A4D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07607" y="5458489"/>
            <a:ext cx="2412077" cy="1602452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A4D65A1C-E795-8835-4B50-BF868D873616}"/>
              </a:ext>
            </a:extLst>
          </p:cNvPr>
          <p:cNvSpPr txBox="1"/>
          <p:nvPr/>
        </p:nvSpPr>
        <p:spPr>
          <a:xfrm>
            <a:off x="464552" y="319379"/>
            <a:ext cx="571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2: Reasoning (guidance on highlighted questions)</a:t>
            </a:r>
          </a:p>
        </p:txBody>
      </p:sp>
      <p:sp>
        <p:nvSpPr>
          <p:cNvPr id="37" name="Snip Single Corner of Rectangle 1">
            <a:extLst>
              <a:ext uri="{FF2B5EF4-FFF2-40B4-BE49-F238E27FC236}">
                <a16:creationId xmlns:a16="http://schemas.microsoft.com/office/drawing/2014/main" id="{E4CCE721-6F5F-5F6E-8A97-1F9AD1DB3D3D}"/>
              </a:ext>
            </a:extLst>
          </p:cNvPr>
          <p:cNvSpPr/>
          <p:nvPr/>
        </p:nvSpPr>
        <p:spPr>
          <a:xfrm>
            <a:off x="-1" y="0"/>
            <a:ext cx="2621252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2024- Answers on a page</a:t>
            </a:r>
          </a:p>
        </p:txBody>
      </p:sp>
    </p:spTree>
    <p:extLst>
      <p:ext uri="{BB962C8B-B14F-4D97-AF65-F5344CB8AC3E}">
        <p14:creationId xmlns:p14="http://schemas.microsoft.com/office/powerpoint/2010/main" val="931832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238BBEA-E2D2-622B-06FF-01A7D2925304}"/>
              </a:ext>
            </a:extLst>
          </p:cNvPr>
          <p:cNvGraphicFramePr>
            <a:graphicFrameLocks noGrp="1"/>
          </p:cNvGraphicFramePr>
          <p:nvPr/>
        </p:nvGraphicFramePr>
        <p:xfrm>
          <a:off x="9164782" y="2119745"/>
          <a:ext cx="208280" cy="29718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3842542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L>
                    <a:lnR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T>
                    <a:lnB w="6350" cmpd="sng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4784921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951B1957-7B7E-6E38-43A3-91ED679346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44" y="786075"/>
            <a:ext cx="3208256" cy="10515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B66B14B-4B52-AC4E-838B-B19754D81B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144" y="2003683"/>
            <a:ext cx="3208257" cy="20403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B65828E-7703-FDCC-A82F-E02AD276E0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545" y="4326974"/>
            <a:ext cx="3348645" cy="396814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A6974E2-2B56-F3C2-E380-02AA7E9F4F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88310" y="687234"/>
            <a:ext cx="2646197" cy="131644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A54D5A6-4E31-7822-2217-2E80B312E3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8310" y="2003684"/>
            <a:ext cx="2646196" cy="67253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4123E00-C3B7-D2A5-0484-11A1F408D5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58191" y="2676223"/>
            <a:ext cx="2679270" cy="204039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E714165-7E4C-C3A7-97EF-63C15882DB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88310" y="4716621"/>
            <a:ext cx="2844539" cy="1316446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2E6B4E8-1EC3-2F51-6FCC-34B29E025A32}"/>
              </a:ext>
            </a:extLst>
          </p:cNvPr>
          <p:cNvSpPr txBox="1"/>
          <p:nvPr/>
        </p:nvSpPr>
        <p:spPr>
          <a:xfrm>
            <a:off x="464552" y="319379"/>
            <a:ext cx="571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Paper 3: Reasoning (guidance on highlighted questions)</a:t>
            </a:r>
          </a:p>
        </p:txBody>
      </p:sp>
      <p:sp>
        <p:nvSpPr>
          <p:cNvPr id="31" name="Snip Single Corner of Rectangle 1">
            <a:extLst>
              <a:ext uri="{FF2B5EF4-FFF2-40B4-BE49-F238E27FC236}">
                <a16:creationId xmlns:a16="http://schemas.microsoft.com/office/drawing/2014/main" id="{A9578E76-58F9-0360-912B-D76F4C5C05AA}"/>
              </a:ext>
            </a:extLst>
          </p:cNvPr>
          <p:cNvSpPr/>
          <p:nvPr/>
        </p:nvSpPr>
        <p:spPr>
          <a:xfrm>
            <a:off x="-1" y="0"/>
            <a:ext cx="2621252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2024- Answers on a page</a:t>
            </a:r>
          </a:p>
        </p:txBody>
      </p:sp>
    </p:spTree>
    <p:extLst>
      <p:ext uri="{BB962C8B-B14F-4D97-AF65-F5344CB8AC3E}">
        <p14:creationId xmlns:p14="http://schemas.microsoft.com/office/powerpoint/2010/main" val="1345432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448</Words>
  <Application>Microsoft Office PowerPoint</Application>
  <PresentationFormat>A4 Paper (210x297 mm)</PresentationFormat>
  <Paragraphs>299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14</cp:revision>
  <dcterms:created xsi:type="dcterms:W3CDTF">2022-02-01T11:05:46Z</dcterms:created>
  <dcterms:modified xsi:type="dcterms:W3CDTF">2025-03-21T06:12:39Z</dcterms:modified>
</cp:coreProperties>
</file>