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6"/>
  </p:notesMasterIdLst>
  <p:sldIdLst>
    <p:sldId id="257" r:id="rId2"/>
    <p:sldId id="259" r:id="rId3"/>
    <p:sldId id="258" r:id="rId4"/>
    <p:sldId id="260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59" autoAdjust="0"/>
  </p:normalViewPr>
  <p:slideViewPr>
    <p:cSldViewPr snapToGrid="0" snapToObjects="1">
      <p:cViewPr varScale="1">
        <p:scale>
          <a:sx n="52" d="100"/>
          <a:sy n="52" d="100"/>
        </p:scale>
        <p:origin x="263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788E6-F561-4419-A980-1EC55352261E}" type="datetimeFigureOut">
              <a:rPr lang="en-GB" smtClean="0"/>
              <a:t>13/09/2024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3FF48-534E-48FA-BA99-B96BF24CC1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350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3FF48-534E-48FA-BA99-B96BF24CC1E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092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13/09/2024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13/09/2024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13/09/2024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13/09/2024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13/09/2024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13/09/2024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13/09/2024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3" name="Table 102">
                <a:extLst>
                  <a:ext uri="{FF2B5EF4-FFF2-40B4-BE49-F238E27FC236}">
                    <a16:creationId xmlns:a16="http://schemas.microsoft.com/office/drawing/2014/main" id="{ED842778-EB17-97AF-EBDD-62A10F7648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4999952"/>
                  </p:ext>
                </p:extLst>
              </p:nvPr>
            </p:nvGraphicFramePr>
            <p:xfrm>
              <a:off x="218278" y="580990"/>
              <a:ext cx="2048693" cy="88794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7941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54792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697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6,594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2,808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8,413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960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14.753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2,754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229505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10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63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13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16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0.03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229199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17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18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22986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13.375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37,592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24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 (equiv. fractions, but not 1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7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)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38.4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  <a:tr h="22858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1,149 r1/ 1,149.2/ 1,149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:r>
                            <a:rPr lang="en-GB" sz="8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NOT </a:t>
                          </a:r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1,149 r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1403413"/>
                      </a:ext>
                    </a:extLst>
                  </a:tr>
                  <a:tr h="22925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364 (not 364%)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9942710"/>
                      </a:ext>
                    </a:extLst>
                  </a:tr>
                  <a:tr h="3271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18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05532235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224,761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3650802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171 (not 171%)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52567092"/>
                      </a:ext>
                    </a:extLst>
                  </a:tr>
                  <a:tr h="2814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14.8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41413916"/>
                      </a:ext>
                    </a:extLst>
                  </a:tr>
                  <a:tr h="22960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10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(or</a:t>
                          </a:r>
                          <a:r>
                            <a:rPr lang="en-GB" sz="70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0.3 </a:t>
                          </a:r>
                          <a:r>
                            <a:rPr lang="en-GB" sz="700" b="1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not</a:t>
                          </a:r>
                          <a:r>
                            <a:rPr lang="en-GB" sz="700" b="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30%)</a:t>
                          </a: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2630713"/>
                      </a:ext>
                    </a:extLst>
                  </a:tr>
                  <a:tr h="2814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7556075"/>
                      </a:ext>
                    </a:extLst>
                  </a:tr>
                  <a:tr h="344385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ea typeface="Verdana" panose="020B0604030504040204" pitchFamily="34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or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25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20063395"/>
                      </a:ext>
                    </a:extLst>
                  </a:tr>
                  <a:tr h="3286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285 (not 285%)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45770316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600 (don’t accept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1800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)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186096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3" name="Table 102">
                <a:extLst>
                  <a:ext uri="{FF2B5EF4-FFF2-40B4-BE49-F238E27FC236}">
                    <a16:creationId xmlns:a16="http://schemas.microsoft.com/office/drawing/2014/main" id="{ED842778-EB17-97AF-EBDD-62A10F7648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4999952"/>
                  </p:ext>
                </p:extLst>
              </p:nvPr>
            </p:nvGraphicFramePr>
            <p:xfrm>
              <a:off x="218278" y="580990"/>
              <a:ext cx="2048693" cy="88794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7941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54792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697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6,594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2,808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8,413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960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14.753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2,754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4686" t="-912000" r="-16736" b="-190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264668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4686" t="-1229545" r="-16736" b="-198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0.03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264478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4686" t="-1441860" r="-16736" b="-18511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22986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13.375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37,592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2636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4686" t="-1711628" r="-16736" b="-15813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385318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4686" t="-1236508" r="-16736" b="-9793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38.4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  <a:tr h="38633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4686" t="-1479688" r="-16736" b="-7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1403413"/>
                      </a:ext>
                    </a:extLst>
                  </a:tr>
                  <a:tr h="22925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364 (not 364%)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9942710"/>
                      </a:ext>
                    </a:extLst>
                  </a:tr>
                  <a:tr h="3271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4686" t="-1940741" r="-16736" b="-66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05532235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224,761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3650802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171 (not 171%)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52567092"/>
                      </a:ext>
                    </a:extLst>
                  </a:tr>
                  <a:tr h="2814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14.8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41413916"/>
                      </a:ext>
                    </a:extLst>
                  </a:tr>
                  <a:tr h="24295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4686" t="-3045000" r="-16736" b="-50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2630713"/>
                      </a:ext>
                    </a:extLst>
                  </a:tr>
                  <a:tr h="2814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7556075"/>
                      </a:ext>
                    </a:extLst>
                  </a:tr>
                  <a:tr h="344385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4686" t="-2287719" r="-16736" b="-1719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20063395"/>
                      </a:ext>
                    </a:extLst>
                  </a:tr>
                  <a:tr h="3286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285 (not 285%)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45770316"/>
                      </a:ext>
                    </a:extLst>
                  </a:tr>
                  <a:tr h="264478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4686" t="-3290698" r="-16736" b="-23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1860963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-9077"/>
            <a:ext cx="2275105" cy="28403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2023- Answers on a page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238BBEA-E2D2-622B-06FF-01A7D2925304}"/>
              </a:ext>
            </a:extLst>
          </p:cNvPr>
          <p:cNvGraphicFramePr>
            <a:graphicFrameLocks noGrp="1"/>
          </p:cNvGraphicFramePr>
          <p:nvPr/>
        </p:nvGraphicFramePr>
        <p:xfrm>
          <a:off x="9164782" y="2119745"/>
          <a:ext cx="208280" cy="29718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3842542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784921"/>
                  </a:ext>
                </a:extLst>
              </a:tr>
            </a:tbl>
          </a:graphicData>
        </a:graphic>
      </p:graphicFrame>
      <p:pic>
        <p:nvPicPr>
          <p:cNvPr id="98" name="Picture 9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F73EAA0-925C-A31A-9A44-5225AF034F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27295" t="39259" r="27295" b="37778"/>
          <a:stretch/>
        </p:blipFill>
        <p:spPr>
          <a:xfrm>
            <a:off x="5376335" y="9329209"/>
            <a:ext cx="1245398" cy="486646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7810C3F1-CD28-E4D6-A5DD-49900332DFD7}"/>
              </a:ext>
            </a:extLst>
          </p:cNvPr>
          <p:cNvSpPr txBox="1"/>
          <p:nvPr/>
        </p:nvSpPr>
        <p:spPr>
          <a:xfrm>
            <a:off x="464553" y="319380"/>
            <a:ext cx="15712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1: Arithmetic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15AF71D-A88C-8D21-7E5D-AD2B103FEEB6}"/>
              </a:ext>
            </a:extLst>
          </p:cNvPr>
          <p:cNvSpPr txBox="1"/>
          <p:nvPr/>
        </p:nvSpPr>
        <p:spPr>
          <a:xfrm>
            <a:off x="2546160" y="3892"/>
            <a:ext cx="15712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2: Reasoning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1BB5F74-BBB6-1954-2889-2483FE8F0967}"/>
              </a:ext>
            </a:extLst>
          </p:cNvPr>
          <p:cNvSpPr txBox="1"/>
          <p:nvPr/>
        </p:nvSpPr>
        <p:spPr>
          <a:xfrm>
            <a:off x="4726210" y="-3036"/>
            <a:ext cx="15712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3: Reasoning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09112B-C4AD-8009-EB77-4D5B4711BF7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639"/>
          <a:stretch/>
        </p:blipFill>
        <p:spPr>
          <a:xfrm>
            <a:off x="2786237" y="274961"/>
            <a:ext cx="853023" cy="9636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44755D-8DDE-FC53-D087-B51B3B35DF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6900" y="1327241"/>
            <a:ext cx="1362298" cy="2026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D396A83-BB03-40CB-666B-B286025BA2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56900" y="2347080"/>
            <a:ext cx="1077499" cy="16974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150F53E-8256-2A2E-3869-4679EDCC9E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56901" y="4177267"/>
            <a:ext cx="405400" cy="27781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14A2471-D5BF-0B24-B33A-15E38326FEC9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12068"/>
          <a:stretch/>
        </p:blipFill>
        <p:spPr>
          <a:xfrm>
            <a:off x="2748752" y="4864608"/>
            <a:ext cx="992450" cy="50539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C49DDDA-8AD4-2765-AF8B-3A1739B4D62D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b="56305"/>
          <a:stretch/>
        </p:blipFill>
        <p:spPr>
          <a:xfrm>
            <a:off x="2744077" y="6244423"/>
            <a:ext cx="710897" cy="33335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D44FE54E-C8BB-150D-4A1D-707B16678C06}"/>
              </a:ext>
            </a:extLst>
          </p:cNvPr>
          <p:cNvSpPr txBox="1"/>
          <p:nvPr/>
        </p:nvSpPr>
        <p:spPr>
          <a:xfrm>
            <a:off x="3469541" y="6229675"/>
            <a:ext cx="71151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One mark for one box correct.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894900E1-9863-21E1-8069-0B3FD410C1D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29478" y="274961"/>
            <a:ext cx="618179" cy="306029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75D752D4-0741-5482-464B-DD66DA8656B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89827" y="623003"/>
            <a:ext cx="468581" cy="814032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AC19F045-474C-F1F6-9682-F977EAC9B46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89827" y="1479048"/>
            <a:ext cx="1102741" cy="484826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6F732CF3-3F24-4F60-ACBF-EC1A9B965E3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989827" y="2016456"/>
            <a:ext cx="1309422" cy="140752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288956F8-BA06-C072-696A-CFC8AE43930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48717" y="2209790"/>
            <a:ext cx="1043851" cy="178131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0CC84E87-7B30-D86E-DC0D-FDBB07803AF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023459" y="2861932"/>
            <a:ext cx="434950" cy="471196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CC7DC55-1D61-2198-89FE-BBE952A53C2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023459" y="4072034"/>
            <a:ext cx="541365" cy="979147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73323B1B-A86B-0275-9D4A-3F2D77FB58E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989828" y="7242717"/>
            <a:ext cx="757830" cy="389741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90C245E4-46EA-06BB-65A3-C0C057C55D6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004485" y="7830497"/>
            <a:ext cx="1088083" cy="19557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457C6DF1-3045-B264-69B5-92BD01E640C7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960128" y="8032707"/>
            <a:ext cx="1274515" cy="523091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9535C5DD-E14E-355A-2C15-5446AF44A72F}"/>
              </a:ext>
            </a:extLst>
          </p:cNvPr>
          <p:cNvSpPr txBox="1"/>
          <p:nvPr/>
        </p:nvSpPr>
        <p:spPr>
          <a:xfrm>
            <a:off x="4888315" y="8540548"/>
            <a:ext cx="1346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One mark for one box correct.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F637F275-3D7A-EFFD-F9FA-39B4047C7AA5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756901" y="2902655"/>
            <a:ext cx="652815" cy="6856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579725C8-B7C3-B28F-77D7-C8BF41D606F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3909870"/>
                  </p:ext>
                </p:extLst>
              </p:nvPr>
            </p:nvGraphicFramePr>
            <p:xfrm>
              <a:off x="2339786" y="254714"/>
              <a:ext cx="2048693" cy="811809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4364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28369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6390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14168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150026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(6,2)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14168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See guidance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£3.61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Don’t accept 25-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24,400 (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not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400)</a:t>
                          </a: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14168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20,039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18,939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In range of 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128-132</a:t>
                          </a: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inc.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20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267.5 / 267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(or equiv. e.g.</a:t>
                          </a:r>
                          <a:r>
                            <a:rPr lang="en-GB" sz="70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)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14168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11868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564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  <a:tr h="15835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28242762"/>
                      </a:ext>
                    </a:extLst>
                  </a:tr>
                  <a:tr h="15835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4.8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1403413"/>
                      </a:ext>
                    </a:extLst>
                  </a:tr>
                  <a:tr h="12781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9942710"/>
                      </a:ext>
                    </a:extLst>
                  </a:tr>
                  <a:tr h="12781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1025234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579725C8-B7C3-B28F-77D7-C8BF41D606F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3909870"/>
                  </p:ext>
                </p:extLst>
              </p:nvPr>
            </p:nvGraphicFramePr>
            <p:xfrm>
              <a:off x="2339786" y="254714"/>
              <a:ext cx="2048693" cy="811809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4364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28369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10668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(6,2)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See guidance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£3.61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Don’t accept 25-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24,400 (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not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400)</a:t>
                          </a: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20,039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18,939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In range of 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128-132</a:t>
                          </a: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inc.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2423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2"/>
                          <a:stretch>
                            <a:fillRect l="-26809" t="-2270000" r="-17021" b="-97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24206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2"/>
                          <a:stretch>
                            <a:fillRect l="-26809" t="-2620000" r="-17021" b="-6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24225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2"/>
                          <a:stretch>
                            <a:fillRect l="-26809" t="-2720000" r="-17021" b="-5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564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28242762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4.8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1403413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9942710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1025234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3A8FB4D5-B9D0-04CE-C62B-DAF9E703AA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60264408"/>
                  </p:ext>
                </p:extLst>
              </p:nvPr>
            </p:nvGraphicFramePr>
            <p:xfrm>
              <a:off x="4573040" y="274961"/>
              <a:ext cx="2048693" cy="857631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6895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15838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18832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139196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16785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139196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300,000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(or 10.5/10.50)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See guidance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 (accept 9 if exponent crossed out)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139196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2,458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 (no equivalent fractions)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(no equivalent fractions)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5:50/ 05:50 pm or 17:50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 hr 45 m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Range between 650-750.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139196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1,543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£2.65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139196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  <a:tr h="15557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140341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3A8FB4D5-B9D0-04CE-C62B-DAF9E703AA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60264408"/>
                  </p:ext>
                </p:extLst>
              </p:nvPr>
            </p:nvGraphicFramePr>
            <p:xfrm>
              <a:off x="4573040" y="274961"/>
              <a:ext cx="2048693" cy="857631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6895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15838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8382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300,000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24206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3"/>
                          <a:stretch>
                            <a:fillRect l="-28326" t="-952500" r="-17167" b="-247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See guidance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 (accept 9 if exponent crossed out)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2,458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10515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24206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3"/>
                          <a:stretch>
                            <a:fillRect l="-28326" t="-2117949" r="-17167" b="-13974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24295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3"/>
                          <a:stretch>
                            <a:fillRect l="-28326" t="-2162500" r="-17167" b="-126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5:50/ 05:50 pm or 17:50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 hr 45 m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244475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3"/>
                          <a:stretch>
                            <a:fillRect l="-28326" t="-2507500" r="-17167" b="-91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Range between 650-750.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1,543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£2.65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140341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0"/>
            <a:ext cx="262125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2023- Answers on a page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238BBEA-E2D2-622B-06FF-01A7D2925304}"/>
              </a:ext>
            </a:extLst>
          </p:cNvPr>
          <p:cNvGraphicFramePr>
            <a:graphicFrameLocks noGrp="1"/>
          </p:cNvGraphicFramePr>
          <p:nvPr/>
        </p:nvGraphicFramePr>
        <p:xfrm>
          <a:off x="9164782" y="2119745"/>
          <a:ext cx="208280" cy="29718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3842542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78492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ABCD671-6CFC-A9AF-CABA-BD61756153A8}"/>
              </a:ext>
            </a:extLst>
          </p:cNvPr>
          <p:cNvSpPr txBox="1"/>
          <p:nvPr/>
        </p:nvSpPr>
        <p:spPr>
          <a:xfrm>
            <a:off x="464552" y="319379"/>
            <a:ext cx="571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1: Arithmetic (guidance on highlighted questions)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D7AF35-1401-FAC8-01B2-3226B2F9B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773" y="717439"/>
            <a:ext cx="3046228" cy="153798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081C7F-75B5-424F-E633-DB4A945802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263" y="2227803"/>
            <a:ext cx="2985939" cy="240774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7838F5A-A304-E737-EB35-7B0E8BF72C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791" y="4610288"/>
            <a:ext cx="2904191" cy="149498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D5743ED-9906-60C3-EB05-3DA57CB43A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045" y="6133234"/>
            <a:ext cx="2831902" cy="250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77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4D65A1C-E795-8835-4B50-BF868D873616}"/>
              </a:ext>
            </a:extLst>
          </p:cNvPr>
          <p:cNvSpPr txBox="1"/>
          <p:nvPr/>
        </p:nvSpPr>
        <p:spPr>
          <a:xfrm>
            <a:off x="464552" y="319379"/>
            <a:ext cx="571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2: Reasoning (guidance on highlighted questions)</a:t>
            </a:r>
          </a:p>
        </p:txBody>
      </p:sp>
      <p:sp>
        <p:nvSpPr>
          <p:cNvPr id="37" name="Snip Single Corner of Rectangle 1">
            <a:extLst>
              <a:ext uri="{FF2B5EF4-FFF2-40B4-BE49-F238E27FC236}">
                <a16:creationId xmlns:a16="http://schemas.microsoft.com/office/drawing/2014/main" id="{E4CCE721-6F5F-5F6E-8A97-1F9AD1DB3D3D}"/>
              </a:ext>
            </a:extLst>
          </p:cNvPr>
          <p:cNvSpPr/>
          <p:nvPr/>
        </p:nvSpPr>
        <p:spPr>
          <a:xfrm>
            <a:off x="-1" y="0"/>
            <a:ext cx="262125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2023- Answers on a page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C9D96C-70C8-2C76-D6B8-CDE17B7EE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094" y="665187"/>
            <a:ext cx="3166695" cy="5570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78DF01F-F7C2-519F-654B-0897E34C25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653" y="1252673"/>
            <a:ext cx="3262860" cy="34894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24F454-04F1-693A-6EBB-7AA15AE98B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814" y="4742120"/>
            <a:ext cx="3158546" cy="330473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0A30DF-9A06-D398-FAB2-AAD528C835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6892" y="580989"/>
            <a:ext cx="3304625" cy="207849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A8FEA2-0167-285A-F901-52B2C90A64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69869" y="2659484"/>
            <a:ext cx="3223696" cy="20784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50C65DB-1A3A-B706-F09A-5D7B493BCC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57896" y="4721769"/>
            <a:ext cx="2959999" cy="148819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11427D1-0EF0-72AD-56B6-B32E7F13571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48379" y="6192269"/>
            <a:ext cx="2960000" cy="177353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0569456-B2E9-2A45-C6BE-734844B71937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r="23951" b="33432"/>
          <a:stretch/>
        </p:blipFill>
        <p:spPr>
          <a:xfrm>
            <a:off x="3469870" y="7965806"/>
            <a:ext cx="3025150" cy="107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83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2E6B4E8-1EC3-2F51-6FCC-34B29E025A32}"/>
              </a:ext>
            </a:extLst>
          </p:cNvPr>
          <p:cNvSpPr txBox="1"/>
          <p:nvPr/>
        </p:nvSpPr>
        <p:spPr>
          <a:xfrm>
            <a:off x="464552" y="319379"/>
            <a:ext cx="571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3: Reasoning (guidance on highlighted questions)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A9578E76-58F9-0360-912B-D76F4C5C05AA}"/>
              </a:ext>
            </a:extLst>
          </p:cNvPr>
          <p:cNvSpPr/>
          <p:nvPr/>
        </p:nvSpPr>
        <p:spPr>
          <a:xfrm>
            <a:off x="-1" y="0"/>
            <a:ext cx="262125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2023- Answers on a page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5500D4-110A-43DA-6631-05B80222FE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52" y="580989"/>
            <a:ext cx="3240467" cy="15478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10ACA79-92C2-A564-C4F1-A48090F4A9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25" y="2143112"/>
            <a:ext cx="3219422" cy="13190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41EF4B-081E-8E90-9CA4-1EA8813413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36" y="3476483"/>
            <a:ext cx="3247081" cy="350792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1A4163-B1B6-5A73-138B-5AA4A205C0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37" y="6999138"/>
            <a:ext cx="3247081" cy="15852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F05B7BC-B0CC-0F1F-83C4-F3EE5A2528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71977" y="509072"/>
            <a:ext cx="3261982" cy="153875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7DA3D02-A5A9-00F5-A78E-2552805019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40190" y="1972353"/>
            <a:ext cx="3004276" cy="252241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631BB1B-D26A-DD39-2823-FFAC60EBE50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59888" y="4411203"/>
            <a:ext cx="2917799" cy="143670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EF12909-ED44-147F-9A4D-6B57285DAB2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40190" y="5865565"/>
            <a:ext cx="2874131" cy="113357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19E10B1-341C-DCEC-014E-5D12315881E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59888" y="6920475"/>
            <a:ext cx="2729152" cy="241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432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</TotalTime>
  <Words>449</Words>
  <Application>Microsoft Office PowerPoint</Application>
  <PresentationFormat>A4 Paper (210x297 mm)</PresentationFormat>
  <Paragraphs>306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11</cp:revision>
  <dcterms:created xsi:type="dcterms:W3CDTF">2022-02-01T11:05:46Z</dcterms:created>
  <dcterms:modified xsi:type="dcterms:W3CDTF">2024-09-13T19:20:50Z</dcterms:modified>
</cp:coreProperties>
</file>