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69" r:id="rId2"/>
    <p:sldId id="257" r:id="rId3"/>
    <p:sldId id="259" r:id="rId4"/>
    <p:sldId id="260" r:id="rId5"/>
    <p:sldId id="258" r:id="rId6"/>
    <p:sldId id="261" r:id="rId7"/>
    <p:sldId id="263" r:id="rId8"/>
    <p:sldId id="264" r:id="rId9"/>
    <p:sldId id="265" r:id="rId10"/>
    <p:sldId id="266" r:id="rId11"/>
    <p:sldId id="267" r:id="rId12"/>
    <p:sldId id="268" r:id="rId1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73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2" autoAdjust="0"/>
    <p:restoredTop sz="94665"/>
  </p:normalViewPr>
  <p:slideViewPr>
    <p:cSldViewPr snapToGrid="0" snapToObjects="1">
      <p:cViewPr varScale="1">
        <p:scale>
          <a:sx n="55" d="100"/>
          <a:sy n="55" d="100"/>
        </p:scale>
        <p:origin x="629"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4F16C53F-9F46-E24D-968B-445406C215E9}" type="datetimeFigureOut">
              <a:rPr lang="en-GB" smtClean="0"/>
              <a:t>01/10/2023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512050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16C53F-9F46-E24D-968B-445406C215E9}" type="datetimeFigureOut">
              <a:rPr lang="en-GB" smtClean="0"/>
              <a:t>01/10/2023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759821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16C53F-9F46-E24D-968B-445406C215E9}" type="datetimeFigureOut">
              <a:rPr lang="en-GB" smtClean="0"/>
              <a:t>01/10/2023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771225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16C53F-9F46-E24D-968B-445406C215E9}" type="datetimeFigureOut">
              <a:rPr lang="en-GB" smtClean="0"/>
              <a:t>01/10/2023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211644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4F16C53F-9F46-E24D-968B-445406C215E9}" type="datetimeFigureOut">
              <a:rPr lang="en-GB" smtClean="0"/>
              <a:t>01/10/2023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2287934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4F16C53F-9F46-E24D-968B-445406C215E9}" type="datetimeFigureOut">
              <a:rPr lang="en-GB" smtClean="0"/>
              <a:t>01/10/2023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551717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4F16C53F-9F46-E24D-968B-445406C215E9}" type="datetimeFigureOut">
              <a:rPr lang="en-GB" smtClean="0"/>
              <a:t>01/10/2023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653938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4F16C53F-9F46-E24D-968B-445406C215E9}" type="datetimeFigureOut">
              <a:rPr lang="en-GB" smtClean="0"/>
              <a:t>01/10/2023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0342454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16C53F-9F46-E24D-968B-445406C215E9}" type="datetimeFigureOut">
              <a:rPr lang="en-GB" smtClean="0"/>
              <a:t>01/10/2023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544960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4F16C53F-9F46-E24D-968B-445406C215E9}" type="datetimeFigureOut">
              <a:rPr lang="en-GB" smtClean="0"/>
              <a:t>01/10/2023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31572949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4F16C53F-9F46-E24D-968B-445406C215E9}" type="datetimeFigureOut">
              <a:rPr lang="en-GB" smtClean="0"/>
              <a:t>01/10/2023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5A7C09-1BEA-054C-B3D6-DE2A5EB6A8ED}" type="slidenum">
              <a:rPr lang="en-GB" smtClean="0"/>
              <a:t>‹#›</a:t>
            </a:fld>
            <a:endParaRPr lang="en-GB"/>
          </a:p>
        </p:txBody>
      </p:sp>
    </p:spTree>
    <p:extLst>
      <p:ext uri="{BB962C8B-B14F-4D97-AF65-F5344CB8AC3E}">
        <p14:creationId xmlns:p14="http://schemas.microsoft.com/office/powerpoint/2010/main" val="1679907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latin typeface="Verdana" panose="020B0604030504040204" pitchFamily="34" charset="0"/>
              </a:defRPr>
            </a:lvl1pPr>
          </a:lstStyle>
          <a:p>
            <a:fld id="{4F16C53F-9F46-E24D-968B-445406C215E9}" type="datetimeFigureOut">
              <a:rPr lang="en-GB" smtClean="0"/>
              <a:pPr/>
              <a:t>01/10/2023</a:t>
            </a:fld>
            <a:endParaRPr lang="en-GB"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latin typeface="Verdana" panose="020B0604030504040204" pitchFamily="34" charset="0"/>
              </a:defRPr>
            </a:lvl1pPr>
          </a:lstStyle>
          <a:p>
            <a:endParaRPr lang="en-GB"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latin typeface="Verdana" panose="020B0604030504040204" pitchFamily="34" charset="0"/>
              </a:defRPr>
            </a:lvl1pPr>
          </a:lstStyle>
          <a:p>
            <a:fld id="{855A7C09-1BEA-054C-B3D6-DE2A5EB6A8ED}" type="slidenum">
              <a:rPr lang="en-GB" smtClean="0"/>
              <a:pPr/>
              <a:t>‹#›</a:t>
            </a:fld>
            <a:endParaRPr lang="en-GB" dirty="0"/>
          </a:p>
        </p:txBody>
      </p:sp>
    </p:spTree>
    <p:extLst>
      <p:ext uri="{BB962C8B-B14F-4D97-AF65-F5344CB8AC3E}">
        <p14:creationId xmlns:p14="http://schemas.microsoft.com/office/powerpoint/2010/main" val="35021243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Verdana" panose="020B0604030504040204" pitchFamily="34"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Verdana" panose="020B0604030504040204" pitchFamily="34"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Verdana" panose="020B0604030504040204" pitchFamily="34"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Verdana" panose="020B0604030504040204" pitchFamily="34"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Verdana" panose="020B0604030504040204" pitchFamily="34"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Verdana" panose="020B0604030504040204" pitchFamily="34"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E048497-7306-ED3F-05A5-C2188B5F3E93}"/>
              </a:ext>
            </a:extLst>
          </p:cNvPr>
          <p:cNvSpPr txBox="1"/>
          <p:nvPr/>
        </p:nvSpPr>
        <p:spPr>
          <a:xfrm>
            <a:off x="608106" y="819880"/>
            <a:ext cx="5877753" cy="1754326"/>
          </a:xfrm>
          <a:prstGeom prst="rect">
            <a:avLst/>
          </a:prstGeom>
          <a:noFill/>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sz="1800" dirty="0">
                <a:latin typeface="Verdana" panose="020B0604030504040204" pitchFamily="34" charset="0"/>
                <a:ea typeface="Verdana" panose="020B0604030504040204" pitchFamily="34" charset="0"/>
              </a:rPr>
              <a:t>This document outlines the year group where different vocabulary is introduced. When planning, teachers should look back to previous year groups and see what vocabulary their class will have been exposed to and recap that vocabulary too. </a:t>
            </a:r>
            <a:endParaRPr lang="en-GB" dirty="0"/>
          </a:p>
        </p:txBody>
      </p:sp>
    </p:spTree>
    <p:extLst>
      <p:ext uri="{BB962C8B-B14F-4D97-AF65-F5344CB8AC3E}">
        <p14:creationId xmlns:p14="http://schemas.microsoft.com/office/powerpoint/2010/main" val="1133943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2" y="235244"/>
            <a:ext cx="3429001"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Statistics </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3848726571"/>
              </p:ext>
            </p:extLst>
          </p:nvPr>
        </p:nvGraphicFramePr>
        <p:xfrm>
          <a:off x="154858" y="1076714"/>
          <a:ext cx="6467169" cy="414274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1614660303"/>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Verdana" panose="020B0604030504040204" pitchFamily="34" charset="0"/>
                          <a:ea typeface="Verdana" panose="020B0604030504040204" pitchFamily="34" charset="0"/>
                        </a:rPr>
                        <a:t>Year 3</a:t>
                      </a:r>
                    </a:p>
                    <a:p>
                      <a:pPr algn="ct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endParaRPr lang="en-GB" sz="1350" b="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interpret</a:t>
                      </a:r>
                    </a:p>
                    <a:p>
                      <a:r>
                        <a:rPr lang="en-GB" sz="1350" kern="1200" dirty="0">
                          <a:solidFill>
                            <a:schemeClr val="dk1"/>
                          </a:solidFill>
                          <a:effectLst/>
                          <a:latin typeface="Verdana" panose="020B0604030504040204" pitchFamily="34" charset="0"/>
                          <a:ea typeface="+mn-ea"/>
                          <a:cs typeface="+mn-cs"/>
                        </a:rPr>
                        <a:t>construct</a:t>
                      </a:r>
                    </a:p>
                    <a:p>
                      <a:r>
                        <a:rPr lang="en-GB" sz="1350" kern="1200" dirty="0">
                          <a:solidFill>
                            <a:schemeClr val="dk1"/>
                          </a:solidFill>
                          <a:effectLst/>
                          <a:latin typeface="Verdana" panose="020B0604030504040204" pitchFamily="34" charset="0"/>
                          <a:ea typeface="+mn-ea"/>
                          <a:cs typeface="+mn-cs"/>
                        </a:rPr>
                        <a:t>pictogram</a:t>
                      </a:r>
                    </a:p>
                    <a:p>
                      <a:r>
                        <a:rPr lang="en-GB" sz="1350" kern="1200" dirty="0">
                          <a:solidFill>
                            <a:schemeClr val="dk1"/>
                          </a:solidFill>
                          <a:effectLst/>
                          <a:latin typeface="Verdana" panose="020B0604030504040204" pitchFamily="34" charset="0"/>
                          <a:ea typeface="+mn-ea"/>
                          <a:cs typeface="+mn-cs"/>
                        </a:rPr>
                        <a:t>tally chart</a:t>
                      </a:r>
                    </a:p>
                    <a:p>
                      <a:r>
                        <a:rPr lang="en-GB" sz="1350" kern="1200" dirty="0">
                          <a:solidFill>
                            <a:schemeClr val="dk1"/>
                          </a:solidFill>
                          <a:effectLst/>
                          <a:latin typeface="Verdana" panose="020B0604030504040204" pitchFamily="34" charset="0"/>
                          <a:ea typeface="+mn-ea"/>
                          <a:cs typeface="+mn-cs"/>
                        </a:rPr>
                        <a:t>block diagram </a:t>
                      </a:r>
                    </a:p>
                    <a:p>
                      <a:r>
                        <a:rPr lang="en-GB" sz="1350" kern="1200" dirty="0">
                          <a:solidFill>
                            <a:schemeClr val="dk1"/>
                          </a:solidFill>
                          <a:effectLst/>
                          <a:latin typeface="Verdana" panose="020B0604030504040204" pitchFamily="34" charset="0"/>
                          <a:ea typeface="+mn-ea"/>
                          <a:cs typeface="+mn-cs"/>
                        </a:rPr>
                        <a:t>table</a:t>
                      </a:r>
                    </a:p>
                    <a:p>
                      <a:r>
                        <a:rPr lang="en-GB" sz="1350" kern="1200" dirty="0">
                          <a:solidFill>
                            <a:schemeClr val="dk1"/>
                          </a:solidFill>
                          <a:effectLst/>
                          <a:latin typeface="Verdana" panose="020B0604030504040204" pitchFamily="34" charset="0"/>
                          <a:ea typeface="+mn-ea"/>
                          <a:cs typeface="+mn-cs"/>
                        </a:rPr>
                        <a:t>category</a:t>
                      </a:r>
                    </a:p>
                    <a:p>
                      <a:r>
                        <a:rPr lang="en-GB" sz="1350" kern="1200" dirty="0">
                          <a:solidFill>
                            <a:schemeClr val="dk1"/>
                          </a:solidFill>
                          <a:effectLst/>
                          <a:latin typeface="Verdana" panose="020B0604030504040204" pitchFamily="34" charset="0"/>
                          <a:ea typeface="+mn-ea"/>
                          <a:cs typeface="+mn-cs"/>
                        </a:rPr>
                        <a:t>data</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chart</a:t>
                      </a:r>
                    </a:p>
                    <a:p>
                      <a:r>
                        <a:rPr lang="en-GB" sz="1350" b="0" kern="1200" dirty="0">
                          <a:solidFill>
                            <a:schemeClr val="dk1"/>
                          </a:solidFill>
                          <a:effectLst/>
                          <a:latin typeface="Verdana" panose="020B0604030504040204" pitchFamily="34" charset="0"/>
                          <a:ea typeface="+mn-ea"/>
                          <a:cs typeface="+mn-cs"/>
                        </a:rPr>
                        <a:t>Venn diagram</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bar chart</a:t>
                      </a:r>
                    </a:p>
                    <a:p>
                      <a:r>
                        <a:rPr lang="en-GB" sz="1350" kern="1200" dirty="0">
                          <a:solidFill>
                            <a:schemeClr val="dk1"/>
                          </a:solidFill>
                          <a:effectLst/>
                          <a:latin typeface="Verdana" panose="020B0604030504040204" pitchFamily="34" charset="0"/>
                          <a:ea typeface="+mn-ea"/>
                          <a:cs typeface="+mn-cs"/>
                        </a:rPr>
                        <a:t>scale </a:t>
                      </a:r>
                    </a:p>
                    <a:p>
                      <a:r>
                        <a:rPr lang="en-GB" b="0" dirty="0">
                          <a:solidFill>
                            <a:schemeClr val="tx1"/>
                          </a:solidFill>
                          <a:latin typeface="Verdana" panose="020B0604030504040204" pitchFamily="34" charset="0"/>
                          <a:ea typeface="Verdana" panose="020B0604030504040204" pitchFamily="34" charset="0"/>
                        </a:rPr>
                        <a:t>Carroll diagram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370840">
                <a:tc>
                  <a:txBody>
                    <a:bodyPr/>
                    <a:lstStyle/>
                    <a:p>
                      <a:r>
                        <a:rPr lang="en-GB" sz="1350" kern="1200" dirty="0">
                          <a:solidFill>
                            <a:schemeClr val="dk1"/>
                          </a:solidFill>
                          <a:effectLst/>
                          <a:latin typeface="Verdana" panose="020B0604030504040204" pitchFamily="34" charset="0"/>
                          <a:ea typeface="+mn-ea"/>
                          <a:cs typeface="+mn-cs"/>
                        </a:rPr>
                        <a:t>discrete</a:t>
                      </a:r>
                    </a:p>
                    <a:p>
                      <a:r>
                        <a:rPr lang="en-GB" sz="1350" kern="1200" dirty="0">
                          <a:solidFill>
                            <a:schemeClr val="dk1"/>
                          </a:solidFill>
                          <a:effectLst/>
                          <a:latin typeface="Verdana" panose="020B0604030504040204" pitchFamily="34" charset="0"/>
                          <a:ea typeface="+mn-ea"/>
                          <a:cs typeface="+mn-cs"/>
                        </a:rPr>
                        <a:t>continuous </a:t>
                      </a:r>
                    </a:p>
                    <a:p>
                      <a:r>
                        <a:rPr lang="en-GB" sz="1350" kern="1200" dirty="0">
                          <a:solidFill>
                            <a:schemeClr val="dk1"/>
                          </a:solidFill>
                          <a:effectLst/>
                          <a:latin typeface="Verdana" panose="020B0604030504040204" pitchFamily="34" charset="0"/>
                          <a:ea typeface="+mn-ea"/>
                          <a:cs typeface="+mn-cs"/>
                        </a:rPr>
                        <a:t>label </a:t>
                      </a:r>
                    </a:p>
                    <a:p>
                      <a:r>
                        <a:rPr lang="en-GB" sz="1350" kern="1200" dirty="0">
                          <a:solidFill>
                            <a:schemeClr val="dk1"/>
                          </a:solidFill>
                          <a:effectLst/>
                          <a:latin typeface="Verdana" panose="020B0604030504040204" pitchFamily="34" charset="0"/>
                          <a:ea typeface="+mn-ea"/>
                          <a:cs typeface="+mn-cs"/>
                        </a:rPr>
                        <a:t>time graphs </a:t>
                      </a:r>
                    </a:p>
                    <a:p>
                      <a:r>
                        <a:rPr lang="en-GB" sz="1350" kern="1200" dirty="0">
                          <a:solidFill>
                            <a:schemeClr val="dk1"/>
                          </a:solidFill>
                          <a:effectLst/>
                          <a:latin typeface="Verdana" panose="020B0604030504040204" pitchFamily="34" charset="0"/>
                          <a:ea typeface="+mn-ea"/>
                          <a:cs typeface="+mn-cs"/>
                        </a:rPr>
                        <a:t>line graph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table </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two-way table</a:t>
                      </a:r>
                    </a:p>
                    <a:p>
                      <a:r>
                        <a:rPr lang="en-GB" sz="1350" kern="1200" dirty="0">
                          <a:solidFill>
                            <a:schemeClr val="dk1"/>
                          </a:solidFill>
                          <a:effectLst/>
                          <a:latin typeface="Verdana" panose="020B0604030504040204" pitchFamily="34" charset="0"/>
                          <a:ea typeface="+mn-ea"/>
                          <a:cs typeface="+mn-cs"/>
                        </a:rPr>
                        <a:t>timetable</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pie chart</a:t>
                      </a:r>
                    </a:p>
                    <a:p>
                      <a:r>
                        <a:rPr lang="en-GB" sz="1350" kern="1200" dirty="0">
                          <a:solidFill>
                            <a:schemeClr val="dk1"/>
                          </a:solidFill>
                          <a:effectLst/>
                          <a:latin typeface="Verdana" panose="020B0604030504040204" pitchFamily="34" charset="0"/>
                          <a:ea typeface="+mn-ea"/>
                          <a:cs typeface="+mn-cs"/>
                        </a:rPr>
                        <a:t>mean </a:t>
                      </a:r>
                    </a:p>
                    <a:p>
                      <a:r>
                        <a:rPr lang="en-GB" sz="1350" kern="1200" dirty="0">
                          <a:solidFill>
                            <a:schemeClr val="dk1"/>
                          </a:solidFill>
                          <a:effectLst/>
                          <a:latin typeface="Verdana" panose="020B0604030504040204" pitchFamily="34" charset="0"/>
                          <a:ea typeface="+mn-ea"/>
                          <a:cs typeface="+mn-cs"/>
                        </a:rPr>
                        <a:t>average </a:t>
                      </a:r>
                    </a:p>
                    <a:p>
                      <a:r>
                        <a:rPr lang="en-GB" sz="1350" kern="1200" dirty="0">
                          <a:solidFill>
                            <a:schemeClr val="dk1"/>
                          </a:solidFill>
                          <a:effectLst/>
                          <a:latin typeface="Verdana" panose="020B0604030504040204" pitchFamily="34" charset="0"/>
                          <a:ea typeface="+mn-ea"/>
                          <a:cs typeface="+mn-cs"/>
                        </a:rPr>
                        <a:t>variables </a:t>
                      </a:r>
                    </a:p>
                    <a:p>
                      <a:r>
                        <a:rPr lang="en-GB" sz="1350" kern="1200" dirty="0">
                          <a:solidFill>
                            <a:schemeClr val="dk1"/>
                          </a:solidFill>
                          <a:effectLst/>
                          <a:latin typeface="Verdana" panose="020B0604030504040204" pitchFamily="34" charset="0"/>
                          <a:ea typeface="+mn-ea"/>
                          <a:cs typeface="+mn-cs"/>
                        </a:rPr>
                        <a:t>data set </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4" name="Picture 13">
            <a:extLst>
              <a:ext uri="{FF2B5EF4-FFF2-40B4-BE49-F238E27FC236}">
                <a16:creationId xmlns:a16="http://schemas.microsoft.com/office/drawing/2014/main" id="{FC325EA2-DA6F-6B62-FF12-CDEDDCE954A8}"/>
              </a:ext>
            </a:extLst>
          </p:cNvPr>
          <p:cNvPicPr>
            <a:picLocks noChangeAspect="1"/>
          </p:cNvPicPr>
          <p:nvPr/>
        </p:nvPicPr>
        <p:blipFill>
          <a:blip r:embed="rId3"/>
          <a:stretch>
            <a:fillRect/>
          </a:stretch>
        </p:blipFill>
        <p:spPr>
          <a:xfrm>
            <a:off x="5782990" y="161527"/>
            <a:ext cx="839037" cy="839037"/>
          </a:xfrm>
          <a:prstGeom prst="rect">
            <a:avLst/>
          </a:prstGeom>
        </p:spPr>
      </p:pic>
    </p:spTree>
    <p:extLst>
      <p:ext uri="{BB962C8B-B14F-4D97-AF65-F5344CB8AC3E}">
        <p14:creationId xmlns:p14="http://schemas.microsoft.com/office/powerpoint/2010/main" val="644527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2" y="235244"/>
            <a:ext cx="3429001"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Ratio and Proportion</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3463705354"/>
              </p:ext>
            </p:extLst>
          </p:nvPr>
        </p:nvGraphicFramePr>
        <p:xfrm>
          <a:off x="154858" y="1076714"/>
          <a:ext cx="6467169" cy="298196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1614660303"/>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Verdana" panose="020B0604030504040204" pitchFamily="34" charset="0"/>
                          <a:ea typeface="Verdana" panose="020B0604030504040204" pitchFamily="34" charset="0"/>
                        </a:rPr>
                        <a:t>Year 3</a:t>
                      </a:r>
                    </a:p>
                    <a:p>
                      <a:pPr algn="ct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endParaRPr lang="en-GB" sz="1350" b="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370840">
                <a:tc>
                  <a:txBody>
                    <a:bodyPr/>
                    <a:lstStyle/>
                    <a:p>
                      <a:endParaRPr lang="en-GB" sz="135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relative size</a:t>
                      </a:r>
                    </a:p>
                    <a:p>
                      <a:r>
                        <a:rPr lang="en-GB" sz="1350" kern="1200" dirty="0">
                          <a:solidFill>
                            <a:schemeClr val="dk1"/>
                          </a:solidFill>
                          <a:effectLst/>
                          <a:latin typeface="Verdana" panose="020B0604030504040204" pitchFamily="34" charset="0"/>
                          <a:ea typeface="+mn-ea"/>
                          <a:cs typeface="+mn-cs"/>
                        </a:rPr>
                        <a:t>scale</a:t>
                      </a:r>
                    </a:p>
                    <a:p>
                      <a:r>
                        <a:rPr lang="en-GB" sz="1350" kern="1200" dirty="0">
                          <a:solidFill>
                            <a:schemeClr val="dk1"/>
                          </a:solidFill>
                          <a:effectLst/>
                          <a:latin typeface="Verdana" panose="020B0604030504040204" pitchFamily="34" charset="0"/>
                          <a:ea typeface="+mn-ea"/>
                          <a:cs typeface="+mn-cs"/>
                        </a:rPr>
                        <a:t>scale factor </a:t>
                      </a:r>
                    </a:p>
                    <a:p>
                      <a:r>
                        <a:rPr lang="en-GB" sz="1350" kern="1200" dirty="0">
                          <a:solidFill>
                            <a:schemeClr val="dk1"/>
                          </a:solidFill>
                          <a:effectLst/>
                          <a:latin typeface="Verdana" panose="020B0604030504040204" pitchFamily="34" charset="0"/>
                          <a:ea typeface="+mn-ea"/>
                          <a:cs typeface="+mn-cs"/>
                        </a:rPr>
                        <a:t>ratio as a:b</a:t>
                      </a:r>
                      <a:endParaRPr lang="en-GB" sz="1350" b="0" kern="1200" dirty="0">
                        <a:solidFill>
                          <a:schemeClr val="dk1"/>
                        </a:solidFill>
                        <a:effectLst/>
                        <a:latin typeface="Verdana" panose="020B0604030504040204" pitchFamily="34" charset="0"/>
                        <a:ea typeface="+mn-ea"/>
                        <a:cs typeface="+mn-cs"/>
                      </a:endParaRPr>
                    </a:p>
                    <a:p>
                      <a:r>
                        <a:rPr lang="en-GB" sz="1350" b="0" kern="1200" dirty="0">
                          <a:solidFill>
                            <a:schemeClr val="dk1"/>
                          </a:solidFill>
                          <a:effectLst/>
                          <a:latin typeface="Verdana" panose="020B0604030504040204" pitchFamily="34" charset="0"/>
                          <a:ea typeface="+mn-ea"/>
                          <a:cs typeface="+mn-cs"/>
                        </a:rPr>
                        <a:t>enlarge</a:t>
                      </a:r>
                    </a:p>
                    <a:p>
                      <a:r>
                        <a:rPr lang="en-GB" sz="1350" b="0" kern="1200" dirty="0">
                          <a:solidFill>
                            <a:schemeClr val="dk1"/>
                          </a:solidFill>
                          <a:effectLst/>
                          <a:latin typeface="Verdana" panose="020B0604030504040204" pitchFamily="34" charset="0"/>
                          <a:ea typeface="+mn-ea"/>
                          <a:cs typeface="+mn-cs"/>
                        </a:rPr>
                        <a:t>ratio</a:t>
                      </a:r>
                    </a:p>
                    <a:p>
                      <a:r>
                        <a:rPr lang="en-GB" sz="1350" b="0" kern="1200" dirty="0">
                          <a:solidFill>
                            <a:schemeClr val="dk1"/>
                          </a:solidFill>
                          <a:effectLst/>
                          <a:latin typeface="Verdana" panose="020B0604030504040204" pitchFamily="34" charset="0"/>
                          <a:ea typeface="+mn-ea"/>
                          <a:cs typeface="+mn-cs"/>
                        </a:rPr>
                        <a:t>proportion</a:t>
                      </a:r>
                    </a:p>
                    <a:p>
                      <a:r>
                        <a:rPr lang="en-GB" sz="1350" b="0" kern="1200" dirty="0">
                          <a:solidFill>
                            <a:schemeClr val="dk1"/>
                          </a:solidFill>
                          <a:effectLst/>
                          <a:latin typeface="Verdana" panose="020B0604030504040204" pitchFamily="34" charset="0"/>
                          <a:ea typeface="+mn-ea"/>
                          <a:cs typeface="+mn-cs"/>
                        </a:rPr>
                        <a:t>percentage</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1" name="Picture 10">
            <a:extLst>
              <a:ext uri="{FF2B5EF4-FFF2-40B4-BE49-F238E27FC236}">
                <a16:creationId xmlns:a16="http://schemas.microsoft.com/office/drawing/2014/main" id="{B72644C6-209D-6780-2BE4-067B63B78FCF}"/>
              </a:ext>
            </a:extLst>
          </p:cNvPr>
          <p:cNvPicPr>
            <a:picLocks noChangeAspect="1"/>
          </p:cNvPicPr>
          <p:nvPr/>
        </p:nvPicPr>
        <p:blipFill>
          <a:blip r:embed="rId3"/>
          <a:stretch>
            <a:fillRect/>
          </a:stretch>
        </p:blipFill>
        <p:spPr>
          <a:xfrm>
            <a:off x="5743760" y="249459"/>
            <a:ext cx="742100" cy="742100"/>
          </a:xfrm>
          <a:prstGeom prst="rect">
            <a:avLst/>
          </a:prstGeom>
        </p:spPr>
      </p:pic>
    </p:spTree>
    <p:extLst>
      <p:ext uri="{BB962C8B-B14F-4D97-AF65-F5344CB8AC3E}">
        <p14:creationId xmlns:p14="http://schemas.microsoft.com/office/powerpoint/2010/main" val="1174714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2" y="235244"/>
            <a:ext cx="3429001"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Algebra</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415430297"/>
              </p:ext>
            </p:extLst>
          </p:nvPr>
        </p:nvGraphicFramePr>
        <p:xfrm>
          <a:off x="154858" y="1076714"/>
          <a:ext cx="6467169" cy="298196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1614660303"/>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Verdana" panose="020B0604030504040204" pitchFamily="34" charset="0"/>
                          <a:ea typeface="Verdana" panose="020B0604030504040204" pitchFamily="34" charset="0"/>
                        </a:rPr>
                        <a:t>Year 3</a:t>
                      </a:r>
                    </a:p>
                    <a:p>
                      <a:pPr algn="ct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endParaRPr lang="en-GB" sz="1350" b="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0">
                <a:tc>
                  <a:txBody>
                    <a:bodyPr/>
                    <a:lstStyle/>
                    <a:p>
                      <a:endParaRPr lang="en-GB" sz="135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formula</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formulae</a:t>
                      </a:r>
                    </a:p>
                    <a:p>
                      <a:r>
                        <a:rPr lang="en-GB" sz="1350" kern="1200" dirty="0">
                          <a:solidFill>
                            <a:schemeClr val="dk1"/>
                          </a:solidFill>
                          <a:effectLst/>
                          <a:latin typeface="Verdana" panose="020B0604030504040204" pitchFamily="34" charset="0"/>
                          <a:ea typeface="+mn-ea"/>
                          <a:cs typeface="+mn-cs"/>
                        </a:rPr>
                        <a:t>algebraically </a:t>
                      </a:r>
                    </a:p>
                    <a:p>
                      <a:r>
                        <a:rPr lang="en-GB" sz="1350" kern="1200" dirty="0">
                          <a:solidFill>
                            <a:schemeClr val="dk1"/>
                          </a:solidFill>
                          <a:effectLst/>
                          <a:latin typeface="Verdana" panose="020B0604030504040204" pitchFamily="34" charset="0"/>
                          <a:ea typeface="+mn-ea"/>
                          <a:cs typeface="+mn-cs"/>
                        </a:rPr>
                        <a:t>sequence </a:t>
                      </a:r>
                    </a:p>
                    <a:p>
                      <a:r>
                        <a:rPr lang="en-GB" sz="1350" kern="1200" dirty="0">
                          <a:solidFill>
                            <a:schemeClr val="dk1"/>
                          </a:solidFill>
                          <a:effectLst/>
                          <a:latin typeface="Verdana" panose="020B0604030504040204" pitchFamily="34" charset="0"/>
                          <a:ea typeface="+mn-ea"/>
                          <a:cs typeface="+mn-cs"/>
                        </a:rPr>
                        <a:t>unknowns</a:t>
                      </a:r>
                    </a:p>
                    <a:p>
                      <a:r>
                        <a:rPr lang="en-GB" sz="1350" kern="1200" dirty="0">
                          <a:solidFill>
                            <a:schemeClr val="dk1"/>
                          </a:solidFill>
                          <a:effectLst/>
                          <a:latin typeface="Verdana" panose="020B0604030504040204" pitchFamily="34" charset="0"/>
                          <a:ea typeface="+mn-ea"/>
                          <a:cs typeface="+mn-cs"/>
                        </a:rPr>
                        <a:t>variables </a:t>
                      </a:r>
                    </a:p>
                    <a:p>
                      <a:r>
                        <a:rPr lang="en-GB" sz="1350" b="0" kern="1200" dirty="0">
                          <a:solidFill>
                            <a:schemeClr val="dk1"/>
                          </a:solidFill>
                          <a:effectLst/>
                          <a:latin typeface="Verdana" panose="020B0604030504040204" pitchFamily="34" charset="0"/>
                          <a:ea typeface="+mn-ea"/>
                          <a:cs typeface="+mn-cs"/>
                        </a:rPr>
                        <a:t>represent</a:t>
                      </a:r>
                    </a:p>
                    <a:p>
                      <a:r>
                        <a:rPr lang="en-GB" sz="1350" b="0" kern="1200" dirty="0">
                          <a:solidFill>
                            <a:schemeClr val="dk1"/>
                          </a:solidFill>
                          <a:effectLst/>
                          <a:latin typeface="Verdana" panose="020B0604030504040204" pitchFamily="34" charset="0"/>
                          <a:ea typeface="+mn-ea"/>
                          <a:cs typeface="+mn-cs"/>
                        </a:rPr>
                        <a:t>solve</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0" name="Picture 9">
            <a:extLst>
              <a:ext uri="{FF2B5EF4-FFF2-40B4-BE49-F238E27FC236}">
                <a16:creationId xmlns:a16="http://schemas.microsoft.com/office/drawing/2014/main" id="{B437F920-F9A9-24F9-460E-91CED1A35F65}"/>
              </a:ext>
            </a:extLst>
          </p:cNvPr>
          <p:cNvPicPr>
            <a:picLocks noChangeAspect="1"/>
          </p:cNvPicPr>
          <p:nvPr/>
        </p:nvPicPr>
        <p:blipFill>
          <a:blip r:embed="rId3"/>
          <a:stretch>
            <a:fillRect/>
          </a:stretch>
        </p:blipFill>
        <p:spPr>
          <a:xfrm>
            <a:off x="5597077" y="136654"/>
            <a:ext cx="888783" cy="888783"/>
          </a:xfrm>
          <a:prstGeom prst="rect">
            <a:avLst/>
          </a:prstGeom>
        </p:spPr>
      </p:pic>
    </p:spTree>
    <p:extLst>
      <p:ext uri="{BB962C8B-B14F-4D97-AF65-F5344CB8AC3E}">
        <p14:creationId xmlns:p14="http://schemas.microsoft.com/office/powerpoint/2010/main" val="3461707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1" y="235244"/>
            <a:ext cx="2576930"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Number and Place Value</a:t>
            </a:r>
          </a:p>
        </p:txBody>
      </p:sp>
      <p:pic>
        <p:nvPicPr>
          <p:cNvPr id="5" name="Picture 4">
            <a:extLst>
              <a:ext uri="{FF2B5EF4-FFF2-40B4-BE49-F238E27FC236}">
                <a16:creationId xmlns:a16="http://schemas.microsoft.com/office/drawing/2014/main" id="{5DB89FA3-99E7-C973-7D22-043F3AA0302F}"/>
              </a:ext>
            </a:extLst>
          </p:cNvPr>
          <p:cNvPicPr>
            <a:picLocks noChangeAspect="1"/>
          </p:cNvPicPr>
          <p:nvPr/>
        </p:nvPicPr>
        <p:blipFill>
          <a:blip r:embed="rId3"/>
          <a:stretch>
            <a:fillRect/>
          </a:stretch>
        </p:blipFill>
        <p:spPr>
          <a:xfrm>
            <a:off x="5652150" y="164191"/>
            <a:ext cx="833710" cy="833710"/>
          </a:xfrm>
          <a:prstGeom prst="rect">
            <a:avLst/>
          </a:prstGeom>
        </p:spPr>
      </p:pic>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885537367"/>
              </p:ext>
            </p:extLst>
          </p:nvPr>
        </p:nvGraphicFramePr>
        <p:xfrm>
          <a:off x="137400" y="1005725"/>
          <a:ext cx="6467169" cy="769112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2581376097"/>
                    </a:ext>
                  </a:extLst>
                </a:gridCol>
              </a:tblGrid>
              <a:tr h="370840">
                <a:tc>
                  <a:txBody>
                    <a:bodyPr/>
                    <a:lstStyle/>
                    <a:p>
                      <a:pPr algn="ctr"/>
                      <a:r>
                        <a:rPr lang="en-GB" sz="1200"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sz="1200"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sz="1200" dirty="0">
                          <a:solidFill>
                            <a:schemeClr val="tx1"/>
                          </a:solidFill>
                          <a:latin typeface="Verdana" panose="020B0604030504040204" pitchFamily="34" charset="0"/>
                          <a:ea typeface="Verdana" panose="020B0604030504040204" pitchFamily="34" charset="0"/>
                        </a:rPr>
                        <a:t>Year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r>
                        <a:rPr lang="en-GB" sz="1200" kern="1200" dirty="0">
                          <a:solidFill>
                            <a:schemeClr val="dk1"/>
                          </a:solidFill>
                          <a:effectLst/>
                          <a:latin typeface="Verdana" panose="020B0604030504040204" pitchFamily="34" charset="0"/>
                          <a:ea typeface="Verdana" panose="020B0604030504040204" pitchFamily="34" charset="0"/>
                          <a:cs typeface="+mn-cs"/>
                        </a:rPr>
                        <a:t>after</a:t>
                      </a:r>
                    </a:p>
                    <a:p>
                      <a:r>
                        <a:rPr lang="en-GB" sz="1200" kern="1200" dirty="0">
                          <a:solidFill>
                            <a:schemeClr val="dk1"/>
                          </a:solidFill>
                          <a:effectLst/>
                          <a:latin typeface="Verdana" panose="020B0604030504040204" pitchFamily="34" charset="0"/>
                          <a:ea typeface="Verdana" panose="020B0604030504040204" pitchFamily="34" charset="0"/>
                          <a:cs typeface="+mn-cs"/>
                        </a:rPr>
                        <a:t>answer</a:t>
                      </a:r>
                    </a:p>
                    <a:p>
                      <a:r>
                        <a:rPr lang="en-GB" sz="1200" kern="1200" dirty="0">
                          <a:solidFill>
                            <a:schemeClr val="dk1"/>
                          </a:solidFill>
                          <a:effectLst/>
                          <a:latin typeface="Verdana" panose="020B0604030504040204" pitchFamily="34" charset="0"/>
                          <a:ea typeface="Verdana" panose="020B0604030504040204" pitchFamily="34" charset="0"/>
                          <a:cs typeface="+mn-cs"/>
                        </a:rPr>
                        <a:t>backwards</a:t>
                      </a:r>
                    </a:p>
                    <a:p>
                      <a:r>
                        <a:rPr lang="en-GB" sz="1200" kern="1200" dirty="0">
                          <a:solidFill>
                            <a:schemeClr val="dk1"/>
                          </a:solidFill>
                          <a:effectLst/>
                          <a:latin typeface="Verdana" panose="020B0604030504040204" pitchFamily="34" charset="0"/>
                          <a:ea typeface="Verdana" panose="020B0604030504040204" pitchFamily="34" charset="0"/>
                          <a:cs typeface="+mn-cs"/>
                        </a:rPr>
                        <a:t>before</a:t>
                      </a:r>
                    </a:p>
                    <a:p>
                      <a:r>
                        <a:rPr lang="en-GB" sz="1200" kern="1200" dirty="0">
                          <a:solidFill>
                            <a:schemeClr val="dk1"/>
                          </a:solidFill>
                          <a:effectLst/>
                          <a:latin typeface="Verdana" panose="020B0604030504040204" pitchFamily="34" charset="0"/>
                          <a:ea typeface="Verdana" panose="020B0604030504040204" pitchFamily="34" charset="0"/>
                          <a:cs typeface="+mn-cs"/>
                        </a:rPr>
                        <a:t>bigger</a:t>
                      </a:r>
                    </a:p>
                    <a:p>
                      <a:r>
                        <a:rPr lang="en-GB" sz="1200" kern="1200" dirty="0">
                          <a:solidFill>
                            <a:schemeClr val="dk1"/>
                          </a:solidFill>
                          <a:effectLst/>
                          <a:latin typeface="Verdana" panose="020B0604030504040204" pitchFamily="34" charset="0"/>
                          <a:ea typeface="Verdana" panose="020B0604030504040204" pitchFamily="34" charset="0"/>
                          <a:cs typeface="+mn-cs"/>
                        </a:rPr>
                        <a:t>compare</a:t>
                      </a:r>
                    </a:p>
                    <a:p>
                      <a:r>
                        <a:rPr lang="en-GB" sz="1200" kern="1200" dirty="0">
                          <a:solidFill>
                            <a:schemeClr val="dk1"/>
                          </a:solidFill>
                          <a:effectLst/>
                          <a:latin typeface="Verdana" panose="020B0604030504040204" pitchFamily="34" charset="0"/>
                          <a:ea typeface="Verdana" panose="020B0604030504040204" pitchFamily="34" charset="0"/>
                          <a:cs typeface="+mn-cs"/>
                        </a:rPr>
                        <a:t>compare</a:t>
                      </a:r>
                    </a:p>
                    <a:p>
                      <a:r>
                        <a:rPr lang="en-GB" sz="1200" kern="1200" dirty="0">
                          <a:solidFill>
                            <a:schemeClr val="dk1"/>
                          </a:solidFill>
                          <a:effectLst/>
                          <a:latin typeface="Verdana" panose="020B0604030504040204" pitchFamily="34" charset="0"/>
                          <a:ea typeface="Verdana" panose="020B0604030504040204" pitchFamily="34" charset="0"/>
                          <a:cs typeface="+mn-cs"/>
                        </a:rPr>
                        <a:t>count</a:t>
                      </a:r>
                    </a:p>
                    <a:p>
                      <a:r>
                        <a:rPr lang="en-GB" sz="1200" kern="1200" dirty="0">
                          <a:solidFill>
                            <a:schemeClr val="dk1"/>
                          </a:solidFill>
                          <a:effectLst/>
                          <a:latin typeface="Verdana" panose="020B0604030504040204" pitchFamily="34" charset="0"/>
                          <a:ea typeface="Verdana" panose="020B0604030504040204" pitchFamily="34" charset="0"/>
                          <a:cs typeface="+mn-cs"/>
                        </a:rPr>
                        <a:t>digit </a:t>
                      </a:r>
                    </a:p>
                    <a:p>
                      <a:r>
                        <a:rPr lang="en-GB" sz="1200" kern="1200" dirty="0">
                          <a:solidFill>
                            <a:schemeClr val="dk1"/>
                          </a:solidFill>
                          <a:effectLst/>
                          <a:latin typeface="Verdana" panose="020B0604030504040204" pitchFamily="34" charset="0"/>
                          <a:ea typeface="Verdana" panose="020B0604030504040204" pitchFamily="34" charset="0"/>
                          <a:cs typeface="+mn-cs"/>
                        </a:rPr>
                        <a:t>equal to</a:t>
                      </a:r>
                    </a:p>
                    <a:p>
                      <a:r>
                        <a:rPr lang="en-GB" sz="1200" kern="1200" dirty="0">
                          <a:solidFill>
                            <a:schemeClr val="dk1"/>
                          </a:solidFill>
                          <a:effectLst/>
                          <a:latin typeface="Verdana" panose="020B0604030504040204" pitchFamily="34" charset="0"/>
                          <a:ea typeface="Verdana" panose="020B0604030504040204" pitchFamily="34" charset="0"/>
                          <a:cs typeface="+mn-cs"/>
                        </a:rPr>
                        <a:t>fewer</a:t>
                      </a:r>
                    </a:p>
                    <a:p>
                      <a:r>
                        <a:rPr lang="en-GB" sz="1200" kern="1200" dirty="0">
                          <a:solidFill>
                            <a:schemeClr val="dk1"/>
                          </a:solidFill>
                          <a:effectLst/>
                          <a:latin typeface="Verdana" panose="020B0604030504040204" pitchFamily="34" charset="0"/>
                          <a:ea typeface="Verdana" panose="020B0604030504040204" pitchFamily="34" charset="0"/>
                          <a:cs typeface="+mn-cs"/>
                        </a:rPr>
                        <a:t>first </a:t>
                      </a:r>
                    </a:p>
                    <a:p>
                      <a:r>
                        <a:rPr lang="en-GB" sz="1200" kern="1200" dirty="0">
                          <a:solidFill>
                            <a:schemeClr val="dk1"/>
                          </a:solidFill>
                          <a:effectLst/>
                          <a:latin typeface="Verdana" panose="020B0604030504040204" pitchFamily="34" charset="0"/>
                          <a:ea typeface="Verdana" panose="020B0604030504040204" pitchFamily="34" charset="0"/>
                          <a:cs typeface="+mn-cs"/>
                        </a:rPr>
                        <a:t>forwards</a:t>
                      </a:r>
                    </a:p>
                    <a:p>
                      <a:r>
                        <a:rPr lang="en-GB" sz="1200" kern="1200" dirty="0">
                          <a:solidFill>
                            <a:schemeClr val="dk1"/>
                          </a:solidFill>
                          <a:effectLst/>
                          <a:latin typeface="Verdana" panose="020B0604030504040204" pitchFamily="34" charset="0"/>
                          <a:ea typeface="Verdana" panose="020B0604030504040204" pitchFamily="34" charset="0"/>
                          <a:cs typeface="+mn-cs"/>
                        </a:rPr>
                        <a:t>larger</a:t>
                      </a:r>
                    </a:p>
                    <a:p>
                      <a:r>
                        <a:rPr lang="en-GB" sz="1200" kern="1200" dirty="0">
                          <a:solidFill>
                            <a:schemeClr val="dk1"/>
                          </a:solidFill>
                          <a:effectLst/>
                          <a:latin typeface="Verdana" panose="020B0604030504040204" pitchFamily="34" charset="0"/>
                          <a:ea typeface="Verdana" panose="020B0604030504040204" pitchFamily="34" charset="0"/>
                          <a:cs typeface="+mn-cs"/>
                        </a:rPr>
                        <a:t>least</a:t>
                      </a:r>
                    </a:p>
                    <a:p>
                      <a:r>
                        <a:rPr lang="en-GB" sz="1200" kern="1200" dirty="0">
                          <a:solidFill>
                            <a:schemeClr val="dk1"/>
                          </a:solidFill>
                          <a:effectLst/>
                          <a:latin typeface="Verdana" panose="020B0604030504040204" pitchFamily="34" charset="0"/>
                          <a:ea typeface="Verdana" panose="020B0604030504040204" pitchFamily="34" charset="0"/>
                          <a:cs typeface="+mn-cs"/>
                        </a:rPr>
                        <a:t>less than </a:t>
                      </a:r>
                    </a:p>
                    <a:p>
                      <a:r>
                        <a:rPr lang="en-GB" sz="1200" kern="1200" dirty="0">
                          <a:solidFill>
                            <a:schemeClr val="dk1"/>
                          </a:solidFill>
                          <a:effectLst/>
                          <a:latin typeface="Verdana" panose="020B0604030504040204" pitchFamily="34" charset="0"/>
                          <a:ea typeface="Verdana" panose="020B0604030504040204" pitchFamily="34" charset="0"/>
                          <a:cs typeface="+mn-cs"/>
                        </a:rPr>
                        <a:t>more than</a:t>
                      </a:r>
                    </a:p>
                    <a:p>
                      <a:r>
                        <a:rPr lang="en-GB" sz="1200" kern="1200" dirty="0">
                          <a:solidFill>
                            <a:schemeClr val="dk1"/>
                          </a:solidFill>
                          <a:effectLst/>
                          <a:latin typeface="Verdana" panose="020B0604030504040204" pitchFamily="34" charset="0"/>
                          <a:ea typeface="Verdana" panose="020B0604030504040204" pitchFamily="34" charset="0"/>
                          <a:cs typeface="+mn-cs"/>
                        </a:rPr>
                        <a:t>most</a:t>
                      </a:r>
                    </a:p>
                    <a:p>
                      <a:r>
                        <a:rPr lang="en-GB" sz="1200" kern="1200" dirty="0">
                          <a:solidFill>
                            <a:schemeClr val="dk1"/>
                          </a:solidFill>
                          <a:effectLst/>
                          <a:latin typeface="Verdana" panose="020B0604030504040204" pitchFamily="34" charset="0"/>
                          <a:ea typeface="Verdana" panose="020B0604030504040204" pitchFamily="34" charset="0"/>
                          <a:cs typeface="+mn-cs"/>
                        </a:rPr>
                        <a:t>number bonds</a:t>
                      </a:r>
                    </a:p>
                    <a:p>
                      <a:r>
                        <a:rPr lang="en-GB" sz="1200" kern="1200" dirty="0">
                          <a:solidFill>
                            <a:schemeClr val="dk1"/>
                          </a:solidFill>
                          <a:effectLst/>
                          <a:latin typeface="Verdana" panose="020B0604030504040204" pitchFamily="34" charset="0"/>
                          <a:ea typeface="Verdana" panose="020B0604030504040204" pitchFamily="34" charset="0"/>
                          <a:cs typeface="+mn-cs"/>
                        </a:rPr>
                        <a:t>number line</a:t>
                      </a:r>
                    </a:p>
                    <a:p>
                      <a:r>
                        <a:rPr lang="en-GB" sz="1200" kern="1200" dirty="0">
                          <a:solidFill>
                            <a:schemeClr val="dk1"/>
                          </a:solidFill>
                          <a:effectLst/>
                          <a:latin typeface="Verdana" panose="020B0604030504040204" pitchFamily="34" charset="0"/>
                          <a:ea typeface="Verdana" panose="020B0604030504040204" pitchFamily="34" charset="0"/>
                          <a:cs typeface="+mn-cs"/>
                        </a:rPr>
                        <a:t>one less</a:t>
                      </a:r>
                    </a:p>
                    <a:p>
                      <a:r>
                        <a:rPr lang="en-GB" sz="1200" kern="1200" dirty="0">
                          <a:solidFill>
                            <a:schemeClr val="dk1"/>
                          </a:solidFill>
                          <a:effectLst/>
                          <a:latin typeface="Verdana" panose="020B0604030504040204" pitchFamily="34" charset="0"/>
                          <a:ea typeface="Verdana" panose="020B0604030504040204" pitchFamily="34" charset="0"/>
                          <a:cs typeface="+mn-cs"/>
                        </a:rPr>
                        <a:t>one more</a:t>
                      </a:r>
                    </a:p>
                    <a:p>
                      <a:r>
                        <a:rPr lang="en-GB" sz="1200" kern="1200" dirty="0">
                          <a:solidFill>
                            <a:schemeClr val="dk1"/>
                          </a:solidFill>
                          <a:effectLst/>
                          <a:latin typeface="Verdana" panose="020B0604030504040204" pitchFamily="34" charset="0"/>
                          <a:ea typeface="Verdana" panose="020B0604030504040204" pitchFamily="34" charset="0"/>
                          <a:cs typeface="+mn-cs"/>
                        </a:rPr>
                        <a:t>ones </a:t>
                      </a:r>
                    </a:p>
                    <a:p>
                      <a:r>
                        <a:rPr lang="en-GB" sz="1200" kern="1200" dirty="0">
                          <a:solidFill>
                            <a:schemeClr val="dk1"/>
                          </a:solidFill>
                          <a:effectLst/>
                          <a:latin typeface="Verdana" panose="020B0604030504040204" pitchFamily="34" charset="0"/>
                          <a:ea typeface="Verdana" panose="020B0604030504040204" pitchFamily="34" charset="0"/>
                          <a:cs typeface="+mn-cs"/>
                        </a:rPr>
                        <a:t>order</a:t>
                      </a:r>
                    </a:p>
                    <a:p>
                      <a:r>
                        <a:rPr lang="en-GB" sz="1200" kern="1200" dirty="0">
                          <a:solidFill>
                            <a:schemeClr val="dk1"/>
                          </a:solidFill>
                          <a:effectLst/>
                          <a:latin typeface="Verdana" panose="020B0604030504040204" pitchFamily="34" charset="0"/>
                          <a:ea typeface="Verdana" panose="020B0604030504040204" pitchFamily="34" charset="0"/>
                          <a:cs typeface="+mn-cs"/>
                        </a:rPr>
                        <a:t>tens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kern="1200" dirty="0">
                          <a:solidFill>
                            <a:schemeClr val="dk1"/>
                          </a:solidFill>
                          <a:effectLst/>
                          <a:latin typeface="Verdana" panose="020B0604030504040204" pitchFamily="34" charset="0"/>
                          <a:ea typeface="Verdana" panose="020B0604030504040204" pitchFamily="34" charset="0"/>
                          <a:cs typeface="+mn-cs"/>
                        </a:rPr>
                        <a:t>column </a:t>
                      </a:r>
                    </a:p>
                    <a:p>
                      <a:r>
                        <a:rPr lang="en-GB" sz="1200" kern="1200" dirty="0">
                          <a:solidFill>
                            <a:schemeClr val="dk1"/>
                          </a:solidFill>
                          <a:effectLst/>
                          <a:latin typeface="Verdana" panose="020B0604030504040204" pitchFamily="34" charset="0"/>
                          <a:ea typeface="Verdana" panose="020B0604030504040204" pitchFamily="34" charset="0"/>
                          <a:cs typeface="+mn-cs"/>
                        </a:rPr>
                        <a:t>estimate</a:t>
                      </a:r>
                    </a:p>
                    <a:p>
                      <a:r>
                        <a:rPr lang="en-GB" sz="1200" kern="1200" dirty="0">
                          <a:solidFill>
                            <a:schemeClr val="dk1"/>
                          </a:solidFill>
                          <a:effectLst/>
                          <a:latin typeface="Verdana" panose="020B0604030504040204" pitchFamily="34" charset="0"/>
                          <a:ea typeface="Verdana" panose="020B0604030504040204" pitchFamily="34" charset="0"/>
                          <a:cs typeface="+mn-cs"/>
                        </a:rPr>
                        <a:t>value</a:t>
                      </a:r>
                    </a:p>
                    <a:p>
                      <a:r>
                        <a:rPr lang="en-GB" sz="1200" kern="1200" dirty="0">
                          <a:solidFill>
                            <a:schemeClr val="dk1"/>
                          </a:solidFill>
                          <a:effectLst/>
                          <a:latin typeface="Verdana" panose="020B0604030504040204" pitchFamily="34" charset="0"/>
                          <a:ea typeface="Verdana" panose="020B0604030504040204" pitchFamily="34" charset="0"/>
                          <a:cs typeface="+mn-cs"/>
                        </a:rPr>
                        <a:t>place holder</a:t>
                      </a:r>
                    </a:p>
                    <a:p>
                      <a:r>
                        <a:rPr lang="en-GB" sz="1200" dirty="0">
                          <a:latin typeface="Verdana" panose="020B0604030504040204" pitchFamily="34" charset="0"/>
                          <a:ea typeface="Verdana" panose="020B0604030504040204" pitchFamily="34" charset="0"/>
                        </a:rPr>
                        <a:t>back</a:t>
                      </a:r>
                    </a:p>
                    <a:p>
                      <a:r>
                        <a:rPr lang="en-GB" sz="1200" dirty="0">
                          <a:latin typeface="Verdana" panose="020B0604030504040204" pitchFamily="34" charset="0"/>
                          <a:ea typeface="Verdana" panose="020B0604030504040204" pitchFamily="34" charset="0"/>
                        </a:rPr>
                        <a:t>backwards</a:t>
                      </a:r>
                    </a:p>
                    <a:p>
                      <a:r>
                        <a:rPr lang="en-GB" sz="1200" dirty="0">
                          <a:latin typeface="Verdana" panose="020B0604030504040204" pitchFamily="34" charset="0"/>
                          <a:ea typeface="Verdana" panose="020B0604030504040204" pitchFamily="34" charset="0"/>
                        </a:rPr>
                        <a:t>count in twos</a:t>
                      </a:r>
                    </a:p>
                    <a:p>
                      <a:r>
                        <a:rPr lang="en-GB" sz="1200" dirty="0">
                          <a:latin typeface="Verdana" panose="020B0604030504040204" pitchFamily="34" charset="0"/>
                          <a:ea typeface="Verdana" panose="020B0604030504040204" pitchFamily="34" charset="0"/>
                        </a:rPr>
                        <a:t>count in fives</a:t>
                      </a:r>
                    </a:p>
                    <a:p>
                      <a:r>
                        <a:rPr lang="en-GB" sz="1200" dirty="0">
                          <a:latin typeface="Verdana" panose="020B0604030504040204" pitchFamily="34" charset="0"/>
                          <a:ea typeface="Verdana" panose="020B0604030504040204" pitchFamily="34" charset="0"/>
                        </a:rPr>
                        <a:t>count in tens</a:t>
                      </a:r>
                    </a:p>
                    <a:p>
                      <a:r>
                        <a:rPr lang="en-GB" sz="1200" dirty="0">
                          <a:latin typeface="Verdana" panose="020B0604030504040204" pitchFamily="34" charset="0"/>
                          <a:ea typeface="Verdana" panose="020B0604030504040204" pitchFamily="34" charset="0"/>
                        </a:rPr>
                        <a:t>continue</a:t>
                      </a:r>
                    </a:p>
                    <a:p>
                      <a:r>
                        <a:rPr lang="en-GB" sz="1200" dirty="0">
                          <a:latin typeface="Verdana" panose="020B0604030504040204" pitchFamily="34" charset="0"/>
                          <a:ea typeface="Verdana" panose="020B0604030504040204" pitchFamily="34" charset="0"/>
                        </a:rPr>
                        <a:t>forward </a:t>
                      </a:r>
                    </a:p>
                    <a:p>
                      <a:r>
                        <a:rPr lang="en-GB" sz="1200" dirty="0">
                          <a:latin typeface="Verdana" panose="020B0604030504040204" pitchFamily="34" charset="0"/>
                          <a:ea typeface="Verdana" panose="020B0604030504040204" pitchFamily="34" charset="0"/>
                        </a:rPr>
                        <a:t>greater than (&gt;)</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dirty="0">
                          <a:latin typeface="Verdana" panose="020B0604030504040204" pitchFamily="34" charset="0"/>
                          <a:ea typeface="Verdana" panose="020B0604030504040204" pitchFamily="34" charset="0"/>
                        </a:rPr>
                        <a:t>more than (&gt;)</a:t>
                      </a:r>
                    </a:p>
                    <a:p>
                      <a:r>
                        <a:rPr lang="en-GB" sz="1200" dirty="0">
                          <a:latin typeface="Verdana" panose="020B0604030504040204" pitchFamily="34" charset="0"/>
                          <a:ea typeface="Verdana" panose="020B0604030504040204" pitchFamily="34" charset="0"/>
                        </a:rPr>
                        <a:t>less than (&lt;)</a:t>
                      </a:r>
                    </a:p>
                    <a:p>
                      <a:r>
                        <a:rPr lang="en-GB" sz="1200" dirty="0">
                          <a:latin typeface="Verdana" panose="020B0604030504040204" pitchFamily="34" charset="0"/>
                          <a:ea typeface="Verdana" panose="020B0604030504040204" pitchFamily="34" charset="0"/>
                        </a:rPr>
                        <a:t>fewer than (&lt;)</a:t>
                      </a:r>
                      <a:br>
                        <a:rPr lang="en-GB" sz="1200" dirty="0">
                          <a:latin typeface="Verdana" panose="020B0604030504040204" pitchFamily="34" charset="0"/>
                          <a:ea typeface="Verdana" panose="020B0604030504040204" pitchFamily="34" charset="0"/>
                        </a:rPr>
                      </a:br>
                      <a:r>
                        <a:rPr lang="en-GB" sz="1200" dirty="0">
                          <a:latin typeface="Verdana" panose="020B0604030504040204" pitchFamily="34" charset="0"/>
                          <a:ea typeface="Verdana" panose="020B0604030504040204" pitchFamily="34" charset="0"/>
                        </a:rPr>
                        <a:t>equal to (=)</a:t>
                      </a:r>
                    </a:p>
                    <a:p>
                      <a:r>
                        <a:rPr lang="en-GB" sz="1200" dirty="0">
                          <a:latin typeface="Verdana" panose="020B0604030504040204" pitchFamily="34" charset="0"/>
                          <a:ea typeface="Verdana" panose="020B0604030504040204" pitchFamily="34" charset="0"/>
                        </a:rPr>
                        <a:t>multiple of </a:t>
                      </a:r>
                    </a:p>
                    <a:p>
                      <a:r>
                        <a:rPr lang="en-GB" sz="1200" dirty="0">
                          <a:latin typeface="Verdana" panose="020B0604030504040204" pitchFamily="34" charset="0"/>
                          <a:ea typeface="Verdana" panose="020B0604030504040204" pitchFamily="34" charset="0"/>
                        </a:rPr>
                        <a:t>numeral</a:t>
                      </a:r>
                    </a:p>
                    <a:p>
                      <a:r>
                        <a:rPr lang="en-GB" sz="1200" dirty="0">
                          <a:latin typeface="Verdana" panose="020B0604030504040204" pitchFamily="34" charset="0"/>
                          <a:ea typeface="Verdana" panose="020B0604030504040204" pitchFamily="34" charset="0"/>
                        </a:rPr>
                        <a:t>partition</a:t>
                      </a:r>
                    </a:p>
                    <a:p>
                      <a:r>
                        <a:rPr lang="en-GB" sz="1200" dirty="0">
                          <a:latin typeface="Verdana" panose="020B0604030504040204" pitchFamily="34" charset="0"/>
                          <a:ea typeface="Verdana" panose="020B0604030504040204" pitchFamily="34" charset="0"/>
                        </a:rPr>
                        <a:t>zero </a:t>
                      </a:r>
                    </a:p>
                    <a:p>
                      <a:r>
                        <a:rPr lang="en-GB" sz="1200" dirty="0">
                          <a:latin typeface="Verdana" panose="020B0604030504040204" pitchFamily="34" charset="0"/>
                          <a:ea typeface="Verdana" panose="020B0604030504040204" pitchFamily="34" charset="0"/>
                        </a:rPr>
                        <a:t>two-digit number</a:t>
                      </a:r>
                    </a:p>
                    <a:p>
                      <a:r>
                        <a:rPr lang="en-GB" sz="1200">
                          <a:solidFill>
                            <a:schemeClr val="tx1"/>
                          </a:solidFill>
                          <a:latin typeface="Verdana" panose="020B0604030504040204" pitchFamily="34" charset="0"/>
                          <a:ea typeface="Verdana" panose="020B0604030504040204" pitchFamily="34" charset="0"/>
                        </a:rPr>
                        <a:t>alternate</a:t>
                      </a:r>
                      <a:endParaRPr lang="en-GB" sz="12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mn-lt"/>
                          <a:ea typeface="+mn-ea"/>
                          <a:cs typeface="+mn-cs"/>
                        </a:rPr>
                        <a:t>ascending</a:t>
                      </a:r>
                    </a:p>
                    <a:p>
                      <a:r>
                        <a:rPr lang="en-GB" sz="1350" kern="1200" dirty="0">
                          <a:solidFill>
                            <a:schemeClr val="dk1"/>
                          </a:solidFill>
                          <a:effectLst/>
                          <a:latin typeface="+mn-lt"/>
                          <a:ea typeface="+mn-ea"/>
                          <a:cs typeface="+mn-cs"/>
                        </a:rPr>
                        <a:t>descending</a:t>
                      </a:r>
                    </a:p>
                    <a:p>
                      <a:r>
                        <a:rPr lang="en-GB" sz="1350" kern="1200" dirty="0">
                          <a:solidFill>
                            <a:schemeClr val="dk1"/>
                          </a:solidFill>
                          <a:effectLst/>
                          <a:latin typeface="+mn-lt"/>
                          <a:ea typeface="+mn-ea"/>
                          <a:cs typeface="+mn-cs"/>
                        </a:rPr>
                        <a:t>expanded form</a:t>
                      </a:r>
                    </a:p>
                    <a:p>
                      <a:r>
                        <a:rPr lang="en-GB" sz="1350" kern="1200" dirty="0">
                          <a:solidFill>
                            <a:schemeClr val="dk1"/>
                          </a:solidFill>
                          <a:effectLst/>
                          <a:latin typeface="+mn-lt"/>
                          <a:ea typeface="+mn-ea"/>
                          <a:cs typeface="+mn-cs"/>
                        </a:rPr>
                        <a:t>hundreds</a:t>
                      </a:r>
                      <a:br>
                        <a:rPr lang="en-GB" sz="1350" kern="1200" dirty="0">
                          <a:solidFill>
                            <a:schemeClr val="dk1"/>
                          </a:solidFill>
                          <a:effectLst/>
                          <a:latin typeface="+mn-lt"/>
                          <a:ea typeface="+mn-ea"/>
                          <a:cs typeface="+mn-cs"/>
                        </a:rPr>
                      </a:br>
                      <a:r>
                        <a:rPr lang="en-GB" sz="1350" kern="1200" dirty="0">
                          <a:solidFill>
                            <a:schemeClr val="dk1"/>
                          </a:solidFill>
                          <a:effectLst/>
                          <a:latin typeface="+mn-lt"/>
                          <a:ea typeface="+mn-ea"/>
                          <a:cs typeface="+mn-cs"/>
                        </a:rPr>
                        <a:t>integer</a:t>
                      </a:r>
                    </a:p>
                    <a:p>
                      <a:r>
                        <a:rPr lang="en-GB" sz="1350" kern="1200" dirty="0">
                          <a:solidFill>
                            <a:schemeClr val="dk1"/>
                          </a:solidFill>
                          <a:effectLst/>
                          <a:latin typeface="+mn-lt"/>
                          <a:ea typeface="+mn-ea"/>
                          <a:cs typeface="+mn-cs"/>
                        </a:rPr>
                        <a:t>nearest</a:t>
                      </a:r>
                    </a:p>
                    <a:p>
                      <a:r>
                        <a:rPr lang="en-GB" sz="1350" kern="1200" dirty="0">
                          <a:solidFill>
                            <a:schemeClr val="dk1"/>
                          </a:solidFill>
                          <a:effectLst/>
                          <a:latin typeface="+mn-lt"/>
                          <a:ea typeface="+mn-ea"/>
                          <a:cs typeface="+mn-cs"/>
                        </a:rPr>
                        <a:t>nearest 10</a:t>
                      </a:r>
                    </a:p>
                    <a:p>
                      <a:r>
                        <a:rPr lang="en-GB" sz="1350" kern="1200" dirty="0">
                          <a:solidFill>
                            <a:schemeClr val="dk1"/>
                          </a:solidFill>
                          <a:effectLst/>
                          <a:latin typeface="+mn-lt"/>
                          <a:ea typeface="+mn-ea"/>
                          <a:cs typeface="+mn-cs"/>
                        </a:rPr>
                        <a:t>nearest 100</a:t>
                      </a:r>
                    </a:p>
                    <a:p>
                      <a:r>
                        <a:rPr lang="en-GB" sz="1350" kern="1200" dirty="0">
                          <a:solidFill>
                            <a:schemeClr val="dk1"/>
                          </a:solidFill>
                          <a:effectLst/>
                          <a:latin typeface="+mn-lt"/>
                          <a:ea typeface="+mn-ea"/>
                          <a:cs typeface="+mn-cs"/>
                        </a:rPr>
                        <a:t>sequence</a:t>
                      </a:r>
                    </a:p>
                    <a:p>
                      <a:r>
                        <a:rPr lang="en-GB" sz="1350" kern="1200" dirty="0">
                          <a:solidFill>
                            <a:schemeClr val="dk1"/>
                          </a:solidFill>
                          <a:effectLst/>
                          <a:latin typeface="+mn-lt"/>
                          <a:ea typeface="+mn-ea"/>
                          <a:cs typeface="+mn-cs"/>
                        </a:rPr>
                        <a:t>three-digit number</a:t>
                      </a:r>
                      <a:br>
                        <a:rPr lang="en-GB" sz="1350" kern="1200" dirty="0">
                          <a:solidFill>
                            <a:schemeClr val="dk1"/>
                          </a:solidFill>
                          <a:effectLst/>
                          <a:latin typeface="+mn-lt"/>
                          <a:ea typeface="+mn-ea"/>
                          <a:cs typeface="+mn-cs"/>
                        </a:rPr>
                      </a:br>
                      <a:r>
                        <a:rPr lang="en-GB" sz="1350" kern="1200" dirty="0" err="1">
                          <a:solidFill>
                            <a:schemeClr val="dk1"/>
                          </a:solidFill>
                          <a:effectLst/>
                          <a:latin typeface="+mn-lt"/>
                          <a:ea typeface="+mn-ea"/>
                          <a:cs typeface="+mn-cs"/>
                        </a:rPr>
                        <a:t>number</a:t>
                      </a:r>
                      <a:br>
                        <a:rPr lang="en-GB" sz="1350" kern="1200" dirty="0">
                          <a:solidFill>
                            <a:schemeClr val="dk1"/>
                          </a:solidFill>
                          <a:effectLst/>
                          <a:latin typeface="+mn-lt"/>
                          <a:ea typeface="+mn-ea"/>
                          <a:cs typeface="+mn-cs"/>
                        </a:rPr>
                      </a:br>
                      <a:r>
                        <a:rPr lang="en-GB" sz="1350" kern="1200" dirty="0">
                          <a:solidFill>
                            <a:schemeClr val="dk1"/>
                          </a:solidFill>
                          <a:effectLst/>
                          <a:latin typeface="+mn-lt"/>
                          <a:ea typeface="+mn-ea"/>
                          <a:cs typeface="+mn-cs"/>
                        </a:rPr>
                        <a:t>consecutive</a:t>
                      </a:r>
                    </a:p>
                    <a:p>
                      <a:endParaRPr lang="en-GB" sz="135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sz="120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sz="120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sz="120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152977">
                <a:tc>
                  <a:txBody>
                    <a:bodyPr/>
                    <a:lstStyle/>
                    <a:p>
                      <a:r>
                        <a:rPr lang="en-GB" sz="1200" kern="1200" dirty="0">
                          <a:solidFill>
                            <a:schemeClr val="dk1"/>
                          </a:solidFill>
                          <a:effectLst/>
                          <a:latin typeface="Verdana" panose="020B0604030504040204" pitchFamily="34" charset="0"/>
                          <a:ea typeface="Verdana" panose="020B0604030504040204" pitchFamily="34" charset="0"/>
                          <a:cs typeface="+mn-cs"/>
                        </a:rPr>
                        <a:t>thousands </a:t>
                      </a:r>
                    </a:p>
                    <a:p>
                      <a:r>
                        <a:rPr lang="en-GB" sz="1200" kern="1200" dirty="0">
                          <a:solidFill>
                            <a:schemeClr val="dk1"/>
                          </a:solidFill>
                          <a:effectLst/>
                          <a:latin typeface="Verdana" panose="020B0604030504040204" pitchFamily="34" charset="0"/>
                          <a:ea typeface="Verdana" panose="020B0604030504040204" pitchFamily="34" charset="0"/>
                          <a:cs typeface="+mn-cs"/>
                        </a:rPr>
                        <a:t>positive number</a:t>
                      </a:r>
                    </a:p>
                    <a:p>
                      <a:r>
                        <a:rPr lang="en-GB" sz="1200" kern="1200" dirty="0">
                          <a:solidFill>
                            <a:schemeClr val="dk1"/>
                          </a:solidFill>
                          <a:effectLst/>
                          <a:latin typeface="Verdana" panose="020B0604030504040204" pitchFamily="34" charset="0"/>
                          <a:ea typeface="Verdana" panose="020B0604030504040204" pitchFamily="34" charset="0"/>
                          <a:cs typeface="+mn-cs"/>
                        </a:rPr>
                        <a:t>negative number </a:t>
                      </a:r>
                    </a:p>
                    <a:p>
                      <a:r>
                        <a:rPr lang="en-GB" sz="1200" kern="1200" dirty="0">
                          <a:solidFill>
                            <a:schemeClr val="dk1"/>
                          </a:solidFill>
                          <a:effectLst/>
                          <a:latin typeface="Verdana" panose="020B0604030504040204" pitchFamily="34" charset="0"/>
                          <a:ea typeface="Verdana" panose="020B0604030504040204" pitchFamily="34" charset="0"/>
                          <a:cs typeface="+mn-cs"/>
                        </a:rPr>
                        <a:t>Roman numerals </a:t>
                      </a:r>
                    </a:p>
                    <a:p>
                      <a:r>
                        <a:rPr lang="en-GB" sz="1200" kern="1200" dirty="0">
                          <a:solidFill>
                            <a:schemeClr val="dk1"/>
                          </a:solidFill>
                          <a:effectLst/>
                          <a:latin typeface="Verdana" panose="020B0604030504040204" pitchFamily="34" charset="0"/>
                          <a:ea typeface="Verdana" panose="020B0604030504040204" pitchFamily="34" charset="0"/>
                          <a:cs typeface="+mn-cs"/>
                        </a:rPr>
                        <a:t>rounding</a:t>
                      </a:r>
                    </a:p>
                    <a:p>
                      <a:r>
                        <a:rPr lang="en-GB" sz="1200" kern="1200" dirty="0">
                          <a:solidFill>
                            <a:schemeClr val="dk1"/>
                          </a:solidFill>
                          <a:effectLst/>
                          <a:latin typeface="Verdana" panose="020B0604030504040204" pitchFamily="34" charset="0"/>
                          <a:ea typeface="Verdana" panose="020B0604030504040204" pitchFamily="34" charset="0"/>
                          <a:cs typeface="+mn-cs"/>
                        </a:rPr>
                        <a:t>round </a:t>
                      </a:r>
                    </a:p>
                    <a:p>
                      <a:r>
                        <a:rPr lang="en-GB" sz="1200" kern="1200" dirty="0">
                          <a:solidFill>
                            <a:schemeClr val="dk1"/>
                          </a:solidFill>
                          <a:effectLst/>
                          <a:latin typeface="Verdana" panose="020B0604030504040204" pitchFamily="34" charset="0"/>
                          <a:ea typeface="Verdana" panose="020B0604030504040204" pitchFamily="34" charset="0"/>
                          <a:cs typeface="+mn-cs"/>
                        </a:rPr>
                        <a:t>derive</a:t>
                      </a:r>
                    </a:p>
                    <a:p>
                      <a:r>
                        <a:rPr lang="en-GB" sz="1200" dirty="0">
                          <a:latin typeface="Verdana" panose="020B0604030504040204" pitchFamily="34" charset="0"/>
                          <a:ea typeface="Verdana" panose="020B0604030504040204" pitchFamily="34" charset="0"/>
                        </a:rPr>
                        <a:t>figure</a:t>
                      </a:r>
                    </a:p>
                    <a:p>
                      <a:r>
                        <a:rPr lang="en-GB" sz="1200" dirty="0">
                          <a:latin typeface="Verdana" panose="020B0604030504040204" pitchFamily="34" charset="0"/>
                          <a:ea typeface="Verdana" panose="020B0604030504040204" pitchFamily="34" charset="0"/>
                        </a:rPr>
                        <a:t>four-digit number</a:t>
                      </a:r>
                    </a:p>
                    <a:p>
                      <a:r>
                        <a:rPr lang="en-GB" sz="1200" dirty="0">
                          <a:latin typeface="Verdana" panose="020B0604030504040204" pitchFamily="34" charset="0"/>
                          <a:ea typeface="Verdana" panose="020B0604030504040204" pitchFamily="34" charset="0"/>
                        </a:rPr>
                        <a:t>decimal</a:t>
                      </a:r>
                    </a:p>
                    <a:p>
                      <a:r>
                        <a:rPr lang="en-GB" sz="1200" dirty="0">
                          <a:solidFill>
                            <a:schemeClr val="tx1"/>
                          </a:solidFill>
                          <a:latin typeface="Verdana" panose="020B0604030504040204" pitchFamily="34" charset="0"/>
                          <a:ea typeface="Verdana" panose="020B0604030504040204" pitchFamily="34" charset="0"/>
                        </a:rPr>
                        <a:t>negative integer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kern="1200" dirty="0">
                          <a:solidFill>
                            <a:schemeClr val="dk1"/>
                          </a:solidFill>
                          <a:effectLst/>
                          <a:latin typeface="Verdana" panose="020B0604030504040204" pitchFamily="34" charset="0"/>
                          <a:ea typeface="Verdana" panose="020B0604030504040204" pitchFamily="34" charset="0"/>
                          <a:cs typeface="+mn-cs"/>
                        </a:rPr>
                        <a:t>ten thousands</a:t>
                      </a:r>
                    </a:p>
                    <a:p>
                      <a:r>
                        <a:rPr lang="en-GB" sz="1200" kern="1200" dirty="0">
                          <a:solidFill>
                            <a:schemeClr val="dk1"/>
                          </a:solidFill>
                          <a:effectLst/>
                          <a:latin typeface="Verdana" panose="020B0604030504040204" pitchFamily="34" charset="0"/>
                          <a:ea typeface="Verdana" panose="020B0604030504040204" pitchFamily="34" charset="0"/>
                          <a:cs typeface="+mn-cs"/>
                        </a:rPr>
                        <a:t>hundred thousands </a:t>
                      </a:r>
                    </a:p>
                    <a:p>
                      <a:r>
                        <a:rPr lang="en-GB" sz="1200" kern="1200" dirty="0">
                          <a:solidFill>
                            <a:schemeClr val="dk1"/>
                          </a:solidFill>
                          <a:effectLst/>
                          <a:latin typeface="Verdana" panose="020B0604030504040204" pitchFamily="34" charset="0"/>
                          <a:ea typeface="Verdana" panose="020B0604030504040204" pitchFamily="34" charset="0"/>
                          <a:cs typeface="+mn-cs"/>
                        </a:rPr>
                        <a:t>powers of 10</a:t>
                      </a:r>
                    </a:p>
                    <a:p>
                      <a:r>
                        <a:rPr lang="en-GB" sz="1200" kern="1200" dirty="0">
                          <a:solidFill>
                            <a:schemeClr val="dk1"/>
                          </a:solidFill>
                          <a:effectLst/>
                          <a:latin typeface="Verdana" panose="020B0604030504040204" pitchFamily="34" charset="0"/>
                          <a:ea typeface="Verdana" panose="020B0604030504040204" pitchFamily="34" charset="0"/>
                          <a:cs typeface="+mn-cs"/>
                        </a:rPr>
                        <a:t>interpret </a:t>
                      </a:r>
                    </a:p>
                    <a:p>
                      <a:r>
                        <a:rPr lang="en-GB" sz="1200" kern="1200" dirty="0">
                          <a:solidFill>
                            <a:schemeClr val="dk1"/>
                          </a:solidFill>
                          <a:effectLst/>
                          <a:latin typeface="Verdana" panose="020B0604030504040204" pitchFamily="34" charset="0"/>
                          <a:ea typeface="Verdana" panose="020B0604030504040204" pitchFamily="34" charset="0"/>
                          <a:cs typeface="+mn-cs"/>
                        </a:rPr>
                        <a:t>linear sequence </a:t>
                      </a:r>
                    </a:p>
                    <a:p>
                      <a:r>
                        <a:rPr lang="en-GB" sz="1200" dirty="0">
                          <a:latin typeface="Verdana" panose="020B0604030504040204" pitchFamily="34" charset="0"/>
                          <a:ea typeface="Verdana" panose="020B0604030504040204" pitchFamily="34" charset="0"/>
                        </a:rPr>
                        <a:t>above zero</a:t>
                      </a:r>
                    </a:p>
                    <a:p>
                      <a:r>
                        <a:rPr lang="en-GB" sz="1200" dirty="0">
                          <a:latin typeface="Verdana" panose="020B0604030504040204" pitchFamily="34" charset="0"/>
                          <a:ea typeface="Verdana" panose="020B0604030504040204" pitchFamily="34" charset="0"/>
                        </a:rPr>
                        <a:t>below zero</a:t>
                      </a:r>
                    </a:p>
                    <a:p>
                      <a:r>
                        <a:rPr lang="en-GB" sz="1200" dirty="0">
                          <a:latin typeface="Verdana" panose="020B0604030504040204" pitchFamily="34" charset="0"/>
                          <a:ea typeface="Verdana" panose="020B0604030504040204" pitchFamily="34" charset="0"/>
                        </a:rPr>
                        <a:t>approximate </a:t>
                      </a:r>
                    </a:p>
                    <a:p>
                      <a:r>
                        <a:rPr lang="en-GB" sz="1200" dirty="0">
                          <a:latin typeface="Verdana" panose="020B0604030504040204" pitchFamily="34" charset="0"/>
                          <a:ea typeface="Verdana" panose="020B0604030504040204" pitchFamily="34" charset="0"/>
                        </a:rPr>
                        <a:t>approximately</a:t>
                      </a:r>
                    </a:p>
                    <a:p>
                      <a:r>
                        <a:rPr lang="en-GB" sz="1200" dirty="0">
                          <a:latin typeface="Verdana" panose="020B0604030504040204" pitchFamily="34" charset="0"/>
                          <a:ea typeface="Verdana" panose="020B0604030504040204" pitchFamily="34" charset="0"/>
                        </a:rPr>
                        <a:t>decimal place</a:t>
                      </a:r>
                    </a:p>
                    <a:p>
                      <a:r>
                        <a:rPr lang="en-GB" sz="1200" dirty="0">
                          <a:latin typeface="Verdana" panose="020B0604030504040204" pitchFamily="34" charset="0"/>
                          <a:ea typeface="Verdana" panose="020B0604030504040204" pitchFamily="34" charset="0"/>
                        </a:rPr>
                        <a:t>decimal point</a:t>
                      </a:r>
                    </a:p>
                    <a:p>
                      <a:r>
                        <a:rPr lang="en-GB" sz="1200" dirty="0">
                          <a:latin typeface="Verdana" panose="020B0604030504040204" pitchFamily="34" charset="0"/>
                          <a:ea typeface="Verdana" panose="020B0604030504040204" pitchFamily="34" charset="0"/>
                        </a:rPr>
                        <a:t>term-to-term rule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0000"/>
                        </a:lnSpc>
                        <a:spcAft>
                          <a:spcPts val="800"/>
                        </a:spcAft>
                      </a:pPr>
                      <a:r>
                        <a:rPr lang="en-GB" sz="1200" dirty="0">
                          <a:effectLst/>
                          <a:latin typeface="Verdana" panose="020B0604030504040204" pitchFamily="34" charset="0"/>
                          <a:ea typeface="Verdana" panose="020B0604030504040204" pitchFamily="34" charset="0"/>
                          <a:cs typeface="Calibri" panose="020F0502020204030204" pitchFamily="34" charset="0"/>
                        </a:rPr>
                        <a:t>millions </a:t>
                      </a:r>
                      <a:br>
                        <a:rPr lang="en-GB" sz="1200" dirty="0">
                          <a:latin typeface="Verdana" panose="020B0604030504040204" pitchFamily="34" charset="0"/>
                          <a:ea typeface="Verdana" panose="020B0604030504040204" pitchFamily="34" charset="0"/>
                        </a:rPr>
                      </a:br>
                      <a:r>
                        <a:rPr lang="en-GB" sz="1200" dirty="0">
                          <a:latin typeface="Verdana" panose="020B0604030504040204" pitchFamily="34" charset="0"/>
                          <a:ea typeface="Verdana" panose="020B0604030504040204" pitchFamily="34" charset="0"/>
                        </a:rPr>
                        <a:t>expanding notation</a:t>
                      </a:r>
                      <a:br>
                        <a:rPr lang="en-GB" sz="1200" dirty="0">
                          <a:latin typeface="Verdana" panose="020B0604030504040204" pitchFamily="34" charset="0"/>
                          <a:ea typeface="Verdana" panose="020B0604030504040204" pitchFamily="34" charset="0"/>
                        </a:rPr>
                      </a:br>
                      <a:r>
                        <a:rPr lang="en-GB" sz="1200" dirty="0">
                          <a:latin typeface="Verdana" panose="020B0604030504040204" pitchFamily="34" charset="0"/>
                          <a:ea typeface="Verdana" panose="020B0604030504040204" pitchFamily="34" charset="0"/>
                        </a:rPr>
                        <a:t>index notation</a:t>
                      </a:r>
                      <a:br>
                        <a:rPr lang="en-GB" sz="1200" dirty="0">
                          <a:latin typeface="Verdana" panose="020B0604030504040204" pitchFamily="34" charset="0"/>
                          <a:ea typeface="Verdana" panose="020B0604030504040204" pitchFamily="34" charset="0"/>
                        </a:rPr>
                      </a:br>
                      <a:endParaRPr lang="en-GB" sz="1200" dirty="0">
                        <a:effectLst/>
                        <a:latin typeface="Verdana" panose="020B0604030504040204" pitchFamily="34" charset="0"/>
                        <a:ea typeface="Verdana" panose="020B060403050404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spTree>
    <p:extLst>
      <p:ext uri="{BB962C8B-B14F-4D97-AF65-F5344CB8AC3E}">
        <p14:creationId xmlns:p14="http://schemas.microsoft.com/office/powerpoint/2010/main" val="540322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1" y="235244"/>
            <a:ext cx="2576930"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Addition and subtraction</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3470635396"/>
              </p:ext>
            </p:extLst>
          </p:nvPr>
        </p:nvGraphicFramePr>
        <p:xfrm>
          <a:off x="154858" y="1076714"/>
          <a:ext cx="6467169" cy="524510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301542708"/>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r>
                        <a:rPr lang="en-GB" sz="1350" kern="1200" dirty="0">
                          <a:solidFill>
                            <a:schemeClr val="dk1"/>
                          </a:solidFill>
                          <a:effectLst/>
                          <a:latin typeface="Verdana" panose="020B0604030504040204" pitchFamily="34" charset="0"/>
                          <a:ea typeface="Verdana" panose="020B0604030504040204" pitchFamily="34" charset="0"/>
                          <a:cs typeface="+mn-cs"/>
                        </a:rPr>
                        <a:t>add/ addition</a:t>
                      </a:r>
                    </a:p>
                    <a:p>
                      <a:r>
                        <a:rPr lang="en-GB" sz="1350" kern="1200" dirty="0">
                          <a:solidFill>
                            <a:schemeClr val="dk1"/>
                          </a:solidFill>
                          <a:effectLst/>
                          <a:latin typeface="Verdana" panose="020B0604030504040204" pitchFamily="34" charset="0"/>
                          <a:ea typeface="Verdana" panose="020B0604030504040204" pitchFamily="34" charset="0"/>
                          <a:cs typeface="+mn-cs"/>
                        </a:rPr>
                        <a:t>subtract/ subtraction </a:t>
                      </a:r>
                    </a:p>
                    <a:p>
                      <a:r>
                        <a:rPr lang="en-GB" sz="1350" kern="1200" dirty="0">
                          <a:solidFill>
                            <a:schemeClr val="dk1"/>
                          </a:solidFill>
                          <a:effectLst/>
                          <a:latin typeface="Verdana" panose="020B0604030504040204" pitchFamily="34" charset="0"/>
                          <a:ea typeface="Verdana" panose="020B0604030504040204" pitchFamily="34" charset="0"/>
                          <a:cs typeface="+mn-cs"/>
                        </a:rPr>
                        <a:t>equal/ equal to</a:t>
                      </a:r>
                    </a:p>
                    <a:p>
                      <a:r>
                        <a:rPr lang="en-GB" sz="1350" kern="1200" dirty="0">
                          <a:solidFill>
                            <a:schemeClr val="dk1"/>
                          </a:solidFill>
                          <a:effectLst/>
                          <a:latin typeface="Verdana" panose="020B0604030504040204" pitchFamily="34" charset="0"/>
                          <a:ea typeface="Verdana" panose="020B0604030504040204" pitchFamily="34" charset="0"/>
                          <a:cs typeface="+mn-cs"/>
                        </a:rPr>
                        <a:t>put together</a:t>
                      </a:r>
                    </a:p>
                    <a:p>
                      <a:r>
                        <a:rPr lang="en-GB" sz="1350" kern="1200" dirty="0">
                          <a:solidFill>
                            <a:schemeClr val="dk1"/>
                          </a:solidFill>
                          <a:effectLst/>
                          <a:latin typeface="Verdana" panose="020B0604030504040204" pitchFamily="34" charset="0"/>
                          <a:ea typeface="Verdana" panose="020B0604030504040204" pitchFamily="34" charset="0"/>
                          <a:cs typeface="+mn-cs"/>
                        </a:rPr>
                        <a:t>altogether</a:t>
                      </a:r>
                    </a:p>
                    <a:p>
                      <a:r>
                        <a:rPr lang="en-GB" sz="1350" kern="1200" dirty="0">
                          <a:solidFill>
                            <a:schemeClr val="dk1"/>
                          </a:solidFill>
                          <a:effectLst/>
                          <a:latin typeface="Verdana" panose="020B0604030504040204" pitchFamily="34" charset="0"/>
                          <a:ea typeface="Verdana" panose="020B0604030504040204" pitchFamily="34" charset="0"/>
                          <a:cs typeface="+mn-cs"/>
                        </a:rPr>
                        <a:t>total</a:t>
                      </a:r>
                    </a:p>
                    <a:p>
                      <a:r>
                        <a:rPr lang="en-GB" sz="1350" kern="1200" dirty="0">
                          <a:solidFill>
                            <a:schemeClr val="dk1"/>
                          </a:solidFill>
                          <a:effectLst/>
                          <a:latin typeface="Verdana" panose="020B0604030504040204" pitchFamily="34" charset="0"/>
                          <a:ea typeface="Verdana" panose="020B0604030504040204" pitchFamily="34" charset="0"/>
                          <a:cs typeface="+mn-cs"/>
                        </a:rPr>
                        <a:t>distance between</a:t>
                      </a:r>
                    </a:p>
                    <a:p>
                      <a:r>
                        <a:rPr lang="en-GB" sz="1350" kern="1200" dirty="0">
                          <a:solidFill>
                            <a:schemeClr val="dk1"/>
                          </a:solidFill>
                          <a:effectLst/>
                          <a:latin typeface="Verdana" panose="020B0604030504040204" pitchFamily="34" charset="0"/>
                          <a:ea typeface="Verdana" panose="020B0604030504040204" pitchFamily="34" charset="0"/>
                          <a:cs typeface="+mn-cs"/>
                        </a:rPr>
                        <a:t>difference between </a:t>
                      </a:r>
                    </a:p>
                    <a:p>
                      <a:r>
                        <a:rPr lang="en-GB" sz="1350" kern="1200" dirty="0">
                          <a:solidFill>
                            <a:schemeClr val="dk1"/>
                          </a:solidFill>
                          <a:effectLst/>
                          <a:latin typeface="Verdana" panose="020B0604030504040204" pitchFamily="34" charset="0"/>
                          <a:ea typeface="Verdana" panose="020B0604030504040204" pitchFamily="34" charset="0"/>
                          <a:cs typeface="+mn-cs"/>
                        </a:rPr>
                        <a:t>more than </a:t>
                      </a:r>
                    </a:p>
                    <a:p>
                      <a:r>
                        <a:rPr lang="en-GB" sz="1350" kern="1200" dirty="0">
                          <a:solidFill>
                            <a:schemeClr val="dk1"/>
                          </a:solidFill>
                          <a:effectLst/>
                          <a:latin typeface="Verdana" panose="020B0604030504040204" pitchFamily="34" charset="0"/>
                          <a:ea typeface="Verdana" panose="020B0604030504040204" pitchFamily="34" charset="0"/>
                          <a:cs typeface="+mn-cs"/>
                        </a:rPr>
                        <a:t>less than </a:t>
                      </a:r>
                    </a:p>
                    <a:p>
                      <a:r>
                        <a:rPr lang="en-GB" sz="1350" kern="1200" dirty="0">
                          <a:solidFill>
                            <a:schemeClr val="dk1"/>
                          </a:solidFill>
                          <a:effectLst/>
                          <a:latin typeface="Verdana" panose="020B0604030504040204" pitchFamily="34" charset="0"/>
                          <a:ea typeface="Verdana" panose="020B0604030504040204" pitchFamily="34" charset="0"/>
                          <a:cs typeface="+mn-cs"/>
                        </a:rPr>
                        <a:t>answer</a:t>
                      </a:r>
                      <a:br>
                        <a:rPr lang="en-GB" sz="1350" kern="1200" dirty="0">
                          <a:solidFill>
                            <a:schemeClr val="dk1"/>
                          </a:solidFill>
                          <a:effectLst/>
                          <a:latin typeface="Verdana" panose="020B0604030504040204" pitchFamily="34" charset="0"/>
                          <a:ea typeface="Verdana" panose="020B0604030504040204" pitchFamily="34" charset="0"/>
                          <a:cs typeface="+mn-cs"/>
                        </a:rPr>
                      </a:br>
                      <a:r>
                        <a:rPr lang="en-GB" sz="1350" kern="1200" dirty="0">
                          <a:solidFill>
                            <a:schemeClr val="dk1"/>
                          </a:solidFill>
                          <a:effectLst/>
                          <a:latin typeface="Verdana" panose="020B0604030504040204" pitchFamily="34" charset="0"/>
                          <a:ea typeface="Verdana" panose="020B0604030504040204" pitchFamily="34" charset="0"/>
                          <a:cs typeface="+mn-cs"/>
                        </a:rPr>
                        <a:t>count</a:t>
                      </a:r>
                    </a:p>
                    <a:p>
                      <a:r>
                        <a:rPr lang="en-GB" sz="1350" kern="1200" dirty="0">
                          <a:solidFill>
                            <a:schemeClr val="dk1"/>
                          </a:solidFill>
                          <a:effectLst/>
                          <a:latin typeface="Verdana" panose="020B0604030504040204" pitchFamily="34" charset="0"/>
                          <a:ea typeface="Verdana" panose="020B0604030504040204" pitchFamily="34" charset="0"/>
                          <a:cs typeface="+mn-cs"/>
                        </a:rPr>
                        <a:t>record</a:t>
                      </a:r>
                    </a:p>
                    <a:p>
                      <a:r>
                        <a:rPr lang="en-GB" sz="1350" kern="1200" dirty="0">
                          <a:solidFill>
                            <a:schemeClr val="dk1"/>
                          </a:solidFill>
                          <a:effectLst/>
                          <a:latin typeface="Verdana" panose="020B0604030504040204" pitchFamily="34" charset="0"/>
                          <a:ea typeface="Verdana" panose="020B0604030504040204" pitchFamily="34" charset="0"/>
                          <a:cs typeface="+mn-cs"/>
                        </a:rPr>
                        <a:t>plus</a:t>
                      </a:r>
                    </a:p>
                    <a:p>
                      <a:r>
                        <a:rPr lang="en-GB" sz="1350" kern="1200" dirty="0">
                          <a:solidFill>
                            <a:schemeClr val="dk1"/>
                          </a:solidFill>
                          <a:effectLst/>
                          <a:latin typeface="Verdana" panose="020B0604030504040204" pitchFamily="34" charset="0"/>
                          <a:ea typeface="Verdana" panose="020B0604030504040204" pitchFamily="34" charset="0"/>
                          <a:cs typeface="+mn-cs"/>
                        </a:rPr>
                        <a:t>leaves</a:t>
                      </a:r>
                    </a:p>
                    <a:p>
                      <a:r>
                        <a:rPr lang="en-GB" sz="1350" kern="1200" dirty="0">
                          <a:solidFill>
                            <a:schemeClr val="dk1"/>
                          </a:solidFill>
                          <a:effectLst/>
                          <a:latin typeface="Verdana" panose="020B0604030504040204" pitchFamily="34" charset="0"/>
                          <a:ea typeface="Verdana" panose="020B0604030504040204" pitchFamily="34" charset="0"/>
                          <a:cs typeface="+mn-cs"/>
                        </a:rPr>
                        <a:t>digit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Verdana" panose="020B0604030504040204" pitchFamily="34" charset="0"/>
                          <a:cs typeface="+mn-cs"/>
                        </a:rPr>
                        <a:t>commutative</a:t>
                      </a:r>
                    </a:p>
                    <a:p>
                      <a:r>
                        <a:rPr lang="en-GB" sz="1350" kern="1200" dirty="0">
                          <a:solidFill>
                            <a:schemeClr val="dk1"/>
                          </a:solidFill>
                          <a:effectLst/>
                          <a:latin typeface="Verdana" panose="020B0604030504040204" pitchFamily="34" charset="0"/>
                          <a:ea typeface="Verdana" panose="020B0604030504040204" pitchFamily="34" charset="0"/>
                          <a:cs typeface="+mn-cs"/>
                        </a:rPr>
                        <a:t>associativity </a:t>
                      </a:r>
                    </a:p>
                    <a:p>
                      <a:r>
                        <a:rPr lang="en-GB" sz="1350" kern="1200" dirty="0">
                          <a:solidFill>
                            <a:schemeClr val="dk1"/>
                          </a:solidFill>
                          <a:effectLst/>
                          <a:latin typeface="Verdana" panose="020B0604030504040204" pitchFamily="34" charset="0"/>
                          <a:ea typeface="Verdana" panose="020B0604030504040204" pitchFamily="34" charset="0"/>
                          <a:cs typeface="+mn-cs"/>
                        </a:rPr>
                        <a:t>inverse operation</a:t>
                      </a:r>
                    </a:p>
                    <a:p>
                      <a:r>
                        <a:rPr lang="en-GB" sz="1350" kern="1200" dirty="0">
                          <a:solidFill>
                            <a:schemeClr val="dk1"/>
                          </a:solidFill>
                          <a:effectLst/>
                          <a:latin typeface="Verdana" panose="020B0604030504040204" pitchFamily="34" charset="0"/>
                          <a:ea typeface="Verdana" panose="020B0604030504040204" pitchFamily="34" charset="0"/>
                          <a:cs typeface="+mn-cs"/>
                        </a:rPr>
                        <a:t>sum </a:t>
                      </a:r>
                    </a:p>
                    <a:p>
                      <a:r>
                        <a:rPr lang="en-GB" sz="1350" kern="1200" dirty="0">
                          <a:solidFill>
                            <a:schemeClr val="dk1"/>
                          </a:solidFill>
                          <a:effectLst/>
                          <a:latin typeface="Verdana" panose="020B0604030504040204" pitchFamily="34" charset="0"/>
                          <a:ea typeface="Verdana" panose="020B0604030504040204" pitchFamily="34" charset="0"/>
                          <a:cs typeface="+mn-cs"/>
                        </a:rPr>
                        <a:t>operation </a:t>
                      </a:r>
                    </a:p>
                    <a:p>
                      <a:r>
                        <a:rPr lang="en-GB" sz="1350" kern="1200" dirty="0">
                          <a:solidFill>
                            <a:schemeClr val="dk1"/>
                          </a:solidFill>
                          <a:effectLst/>
                          <a:latin typeface="Verdana" panose="020B0604030504040204" pitchFamily="34" charset="0"/>
                          <a:ea typeface="Verdana" panose="020B0604030504040204" pitchFamily="34" charset="0"/>
                          <a:cs typeface="+mn-cs"/>
                        </a:rPr>
                        <a:t>bridging ten</a:t>
                      </a:r>
                    </a:p>
                    <a:p>
                      <a:r>
                        <a:rPr lang="en-GB" sz="1350" kern="1200" dirty="0">
                          <a:solidFill>
                            <a:schemeClr val="dk1"/>
                          </a:solidFill>
                          <a:effectLst/>
                          <a:latin typeface="Verdana" panose="020B0604030504040204" pitchFamily="34" charset="0"/>
                          <a:ea typeface="Verdana" panose="020B0604030504040204" pitchFamily="34" charset="0"/>
                          <a:cs typeface="+mn-cs"/>
                        </a:rPr>
                        <a:t>check</a:t>
                      </a:r>
                    </a:p>
                    <a:p>
                      <a:r>
                        <a:rPr lang="en-GB" sz="1350" kern="1200" dirty="0">
                          <a:solidFill>
                            <a:schemeClr val="dk1"/>
                          </a:solidFill>
                          <a:effectLst/>
                          <a:latin typeface="Verdana" panose="020B0604030504040204" pitchFamily="34" charset="0"/>
                          <a:ea typeface="Verdana" panose="020B0604030504040204" pitchFamily="34" charset="0"/>
                          <a:cs typeface="+mn-cs"/>
                        </a:rPr>
                        <a:t>partition</a:t>
                      </a:r>
                    </a:p>
                    <a:p>
                      <a:r>
                        <a:rPr lang="en-GB" sz="1350" kern="1200" dirty="0">
                          <a:solidFill>
                            <a:schemeClr val="dk1"/>
                          </a:solidFill>
                          <a:effectLst/>
                          <a:latin typeface="Verdana" panose="020B0604030504040204" pitchFamily="34" charset="0"/>
                          <a:ea typeface="Verdana" panose="020B0604030504040204" pitchFamily="34" charset="0"/>
                          <a:cs typeface="+mn-cs"/>
                        </a:rPr>
                        <a:t>calculate</a:t>
                      </a:r>
                    </a:p>
                    <a:p>
                      <a:r>
                        <a:rPr lang="en-GB" sz="1350" kern="1200" dirty="0">
                          <a:solidFill>
                            <a:schemeClr val="dk1"/>
                          </a:solidFill>
                          <a:effectLst/>
                          <a:latin typeface="Verdana" panose="020B0604030504040204" pitchFamily="34" charset="0"/>
                          <a:ea typeface="Verdana" panose="020B0604030504040204" pitchFamily="34" charset="0"/>
                          <a:cs typeface="+mn-cs"/>
                        </a:rPr>
                        <a:t>method</a:t>
                      </a:r>
                    </a:p>
                    <a:p>
                      <a:r>
                        <a:rPr lang="en-GB" dirty="0">
                          <a:solidFill>
                            <a:schemeClr val="tx1"/>
                          </a:solidFill>
                          <a:latin typeface="Verdana" panose="020B0604030504040204" pitchFamily="34" charset="0"/>
                          <a:ea typeface="Verdana" panose="020B0604030504040204" pitchFamily="34" charset="0"/>
                        </a:rPr>
                        <a:t>multiple</a:t>
                      </a:r>
                      <a:br>
                        <a:rPr lang="en-GB" dirty="0">
                          <a:solidFill>
                            <a:schemeClr val="tx1"/>
                          </a:solidFill>
                          <a:latin typeface="Verdana" panose="020B0604030504040204" pitchFamily="34" charset="0"/>
                          <a:ea typeface="Verdana" panose="020B0604030504040204" pitchFamily="34" charset="0"/>
                        </a:rPr>
                      </a:br>
                      <a:r>
                        <a:rPr lang="en-GB" dirty="0">
                          <a:solidFill>
                            <a:schemeClr val="tx1"/>
                          </a:solidFill>
                          <a:latin typeface="Verdana" panose="020B0604030504040204" pitchFamily="34" charset="0"/>
                          <a:ea typeface="Verdana" panose="020B0604030504040204" pitchFamily="34" charset="0"/>
                        </a:rPr>
                        <a:t>part</a:t>
                      </a:r>
                      <a:br>
                        <a:rPr lang="en-GB" dirty="0">
                          <a:solidFill>
                            <a:schemeClr val="tx1"/>
                          </a:solidFill>
                          <a:latin typeface="Verdana" panose="020B0604030504040204" pitchFamily="34" charset="0"/>
                          <a:ea typeface="Verdana" panose="020B0604030504040204" pitchFamily="34" charset="0"/>
                        </a:rPr>
                      </a:br>
                      <a:r>
                        <a:rPr lang="en-GB" dirty="0">
                          <a:solidFill>
                            <a:schemeClr val="tx1"/>
                          </a:solidFill>
                          <a:latin typeface="Verdana" panose="020B0604030504040204" pitchFamily="34" charset="0"/>
                          <a:ea typeface="Verdana" panose="020B0604030504040204" pitchFamily="34" charset="0"/>
                        </a:rPr>
                        <a:t>whole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Verdana" panose="020B0604030504040204" pitchFamily="34" charset="0"/>
                          <a:cs typeface="+mn-cs"/>
                        </a:rPr>
                        <a:t>regroup</a:t>
                      </a:r>
                    </a:p>
                    <a:p>
                      <a:r>
                        <a:rPr lang="en-GB" sz="1350" kern="1200" dirty="0">
                          <a:solidFill>
                            <a:schemeClr val="dk1"/>
                          </a:solidFill>
                          <a:effectLst/>
                          <a:latin typeface="Verdana" panose="020B0604030504040204" pitchFamily="34" charset="0"/>
                          <a:ea typeface="Verdana" panose="020B0604030504040204" pitchFamily="34" charset="0"/>
                          <a:cs typeface="+mn-cs"/>
                        </a:rPr>
                        <a:t>exchange </a:t>
                      </a:r>
                    </a:p>
                    <a:p>
                      <a:r>
                        <a:rPr lang="en-GB" sz="1350" kern="1200" dirty="0">
                          <a:solidFill>
                            <a:schemeClr val="dk1"/>
                          </a:solidFill>
                          <a:effectLst/>
                          <a:latin typeface="Verdana" panose="020B0604030504040204" pitchFamily="34" charset="0"/>
                          <a:ea typeface="Verdana" panose="020B0604030504040204" pitchFamily="34" charset="0"/>
                          <a:cs typeface="+mn-cs"/>
                        </a:rPr>
                        <a:t>column addition/ subtraction</a:t>
                      </a:r>
                    </a:p>
                    <a:p>
                      <a:r>
                        <a:rPr lang="en-GB" sz="1350" kern="1200" dirty="0">
                          <a:solidFill>
                            <a:schemeClr val="dk1"/>
                          </a:solidFill>
                          <a:effectLst/>
                          <a:latin typeface="Verdana" panose="020B0604030504040204" pitchFamily="34" charset="0"/>
                          <a:ea typeface="Verdana" panose="020B0604030504040204" pitchFamily="34" charset="0"/>
                          <a:cs typeface="+mn-cs"/>
                        </a:rPr>
                        <a:t>estimate </a:t>
                      </a:r>
                    </a:p>
                    <a:p>
                      <a:r>
                        <a:rPr lang="en-GB" sz="1350" kern="1200" dirty="0">
                          <a:solidFill>
                            <a:schemeClr val="dk1"/>
                          </a:solidFill>
                          <a:effectLst/>
                          <a:latin typeface="Verdana" panose="020B0604030504040204" pitchFamily="34" charset="0"/>
                          <a:ea typeface="Verdana" panose="020B0604030504040204" pitchFamily="34" charset="0"/>
                          <a:cs typeface="+mn-cs"/>
                        </a:rPr>
                        <a:t>increase</a:t>
                      </a:r>
                    </a:p>
                    <a:p>
                      <a:r>
                        <a:rPr lang="en-GB" sz="1350" kern="1200" dirty="0">
                          <a:solidFill>
                            <a:schemeClr val="dk1"/>
                          </a:solidFill>
                          <a:effectLst/>
                          <a:latin typeface="Verdana" panose="020B0604030504040204" pitchFamily="34" charset="0"/>
                          <a:ea typeface="Verdana" panose="020B0604030504040204" pitchFamily="34" charset="0"/>
                          <a:cs typeface="+mn-cs"/>
                        </a:rPr>
                        <a:t>decrease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0">
                <a:tc>
                  <a:txBody>
                    <a:bodyPr/>
                    <a:lstStyle/>
                    <a:p>
                      <a:r>
                        <a:rPr lang="en-GB" dirty="0">
                          <a:solidFill>
                            <a:schemeClr val="tx1"/>
                          </a:solidFill>
                          <a:latin typeface="Verdana" panose="020B0604030504040204" pitchFamily="34" charset="0"/>
                          <a:ea typeface="Verdana" panose="020B0604030504040204" pitchFamily="34" charset="0"/>
                        </a:rPr>
                        <a:t>columnar</a:t>
                      </a:r>
                    </a:p>
                    <a:p>
                      <a:r>
                        <a:rPr lang="en-GB" dirty="0">
                          <a:solidFill>
                            <a:schemeClr val="tx1"/>
                          </a:solidFill>
                          <a:latin typeface="Verdana" panose="020B0604030504040204" pitchFamily="34" charset="0"/>
                          <a:ea typeface="Verdana" panose="020B0604030504040204" pitchFamily="34" charset="0"/>
                        </a:rPr>
                        <a:t>strategy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Verdana" panose="020B0604030504040204" pitchFamily="34" charset="0"/>
                          <a:cs typeface="+mn-cs"/>
                        </a:rPr>
                        <a:t>accuracy</a:t>
                      </a:r>
                    </a:p>
                    <a:p>
                      <a:r>
                        <a:rPr lang="en-GB" sz="1350" kern="1200" dirty="0">
                          <a:solidFill>
                            <a:schemeClr val="dk1"/>
                          </a:solidFill>
                          <a:effectLst/>
                          <a:latin typeface="Verdana" panose="020B0604030504040204" pitchFamily="34" charset="0"/>
                          <a:ea typeface="Verdana" panose="020B0604030504040204" pitchFamily="34" charset="0"/>
                          <a:cs typeface="+mn-cs"/>
                        </a:rPr>
                        <a:t>approximate</a:t>
                      </a:r>
                    </a:p>
                    <a:p>
                      <a:r>
                        <a:rPr lang="en-GB" sz="1350" kern="1200" dirty="0">
                          <a:solidFill>
                            <a:schemeClr val="dk1"/>
                          </a:solidFill>
                          <a:effectLst/>
                          <a:latin typeface="Verdana" panose="020B0604030504040204" pitchFamily="34" charset="0"/>
                          <a:ea typeface="Verdana" panose="020B0604030504040204" pitchFamily="34" charset="0"/>
                          <a:cs typeface="+mn-cs"/>
                        </a:rPr>
                        <a:t>approximately</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350" kern="1200" dirty="0">
                          <a:solidFill>
                            <a:schemeClr val="dk1"/>
                          </a:solidFill>
                          <a:effectLst/>
                          <a:latin typeface="Verdana" panose="020B0604030504040204" pitchFamily="34" charset="0"/>
                          <a:ea typeface="Verdana" panose="020B0604030504040204" pitchFamily="34" charset="0"/>
                          <a:cs typeface="+mn-cs"/>
                        </a:rPr>
                        <a:t>multi-step</a:t>
                      </a:r>
                      <a:endParaRPr lang="en-GB" sz="1200" dirty="0">
                        <a:effectLst/>
                        <a:latin typeface="Verdana" panose="020B0604030504040204" pitchFamily="34" charset="0"/>
                        <a:ea typeface="Verdana" panose="020B0604030504040204" pitchFamily="34" charset="0"/>
                        <a:cs typeface="Calibri" panose="020F0502020204030204" pitchFamily="34" charset="0"/>
                      </a:endParaRPr>
                    </a:p>
                    <a:p>
                      <a:endParaRPr lang="en-GB" sz="1350" kern="1200" dirty="0">
                        <a:solidFill>
                          <a:schemeClr val="dk1"/>
                        </a:solidFill>
                        <a:effectLst/>
                        <a:latin typeface="Verdana" panose="020B0604030504040204" pitchFamily="34" charset="0"/>
                        <a:ea typeface="Verdana" panose="020B0604030504040204" pitchFamily="34" charset="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endParaRPr lang="en-GB" sz="1200" dirty="0">
                        <a:effectLst/>
                        <a:latin typeface="Verdana" panose="020B0604030504040204" pitchFamily="34" charset="0"/>
                        <a:ea typeface="Verdana" panose="020B0604030504040204" pitchFamily="34" charset="0"/>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1" name="Picture 10">
            <a:extLst>
              <a:ext uri="{FF2B5EF4-FFF2-40B4-BE49-F238E27FC236}">
                <a16:creationId xmlns:a16="http://schemas.microsoft.com/office/drawing/2014/main" id="{37C6656D-6583-16BC-3846-018FCB9AC38E}"/>
              </a:ext>
            </a:extLst>
          </p:cNvPr>
          <p:cNvPicPr>
            <a:picLocks noChangeAspect="1"/>
          </p:cNvPicPr>
          <p:nvPr/>
        </p:nvPicPr>
        <p:blipFill>
          <a:blip r:embed="rId3"/>
          <a:stretch>
            <a:fillRect/>
          </a:stretch>
        </p:blipFill>
        <p:spPr>
          <a:xfrm>
            <a:off x="5921829" y="154944"/>
            <a:ext cx="700198" cy="700198"/>
          </a:xfrm>
          <a:prstGeom prst="rect">
            <a:avLst/>
          </a:prstGeom>
        </p:spPr>
      </p:pic>
    </p:spTree>
    <p:extLst>
      <p:ext uri="{BB962C8B-B14F-4D97-AF65-F5344CB8AC3E}">
        <p14:creationId xmlns:p14="http://schemas.microsoft.com/office/powerpoint/2010/main" val="1502575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1" y="235244"/>
            <a:ext cx="2576930"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Multiplication and Division</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2623223038"/>
              </p:ext>
            </p:extLst>
          </p:nvPr>
        </p:nvGraphicFramePr>
        <p:xfrm>
          <a:off x="154858" y="1257054"/>
          <a:ext cx="6467169" cy="483362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542513418"/>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9069">
                <a:tc>
                  <a:txBody>
                    <a:bodyPr/>
                    <a:lstStyle/>
                    <a:p>
                      <a:r>
                        <a:rPr lang="en-GB" sz="1350" kern="1200" dirty="0">
                          <a:solidFill>
                            <a:schemeClr val="dk1"/>
                          </a:solidFill>
                          <a:effectLst/>
                          <a:latin typeface="Verdana" panose="020B0604030504040204" pitchFamily="34" charset="0"/>
                          <a:ea typeface="+mn-ea"/>
                          <a:cs typeface="+mn-cs"/>
                        </a:rPr>
                        <a:t>array </a:t>
                      </a:r>
                    </a:p>
                    <a:p>
                      <a:r>
                        <a:rPr lang="en-GB" sz="1350" kern="1200" dirty="0">
                          <a:solidFill>
                            <a:schemeClr val="dk1"/>
                          </a:solidFill>
                          <a:effectLst/>
                          <a:latin typeface="Verdana" panose="020B0604030504040204" pitchFamily="34" charset="0"/>
                          <a:ea typeface="+mn-ea"/>
                          <a:cs typeface="+mn-cs"/>
                        </a:rPr>
                        <a:t>groups</a:t>
                      </a:r>
                    </a:p>
                    <a:p>
                      <a:r>
                        <a:rPr lang="en-GB" sz="1350" kern="1200" dirty="0">
                          <a:solidFill>
                            <a:schemeClr val="dk1"/>
                          </a:solidFill>
                          <a:effectLst/>
                          <a:latin typeface="Verdana" panose="020B0604030504040204" pitchFamily="34" charset="0"/>
                          <a:ea typeface="+mn-ea"/>
                          <a:cs typeface="+mn-cs"/>
                        </a:rPr>
                        <a:t>repeated addition </a:t>
                      </a:r>
                    </a:p>
                    <a:p>
                      <a:r>
                        <a:rPr lang="en-GB" sz="1350" kern="1200" dirty="0">
                          <a:solidFill>
                            <a:schemeClr val="dk1"/>
                          </a:solidFill>
                          <a:effectLst/>
                          <a:latin typeface="Verdana" panose="020B0604030504040204" pitchFamily="34" charset="0"/>
                          <a:ea typeface="+mn-ea"/>
                          <a:cs typeface="+mn-cs"/>
                        </a:rPr>
                        <a:t>repeated subtraction </a:t>
                      </a:r>
                    </a:p>
                    <a:p>
                      <a:r>
                        <a:rPr lang="en-GB" sz="1350" kern="1200" dirty="0">
                          <a:solidFill>
                            <a:schemeClr val="dk1"/>
                          </a:solidFill>
                          <a:effectLst/>
                          <a:latin typeface="Verdana" panose="020B0604030504040204" pitchFamily="34" charset="0"/>
                          <a:ea typeface="+mn-ea"/>
                          <a:cs typeface="+mn-cs"/>
                        </a:rPr>
                        <a:t>even number</a:t>
                      </a:r>
                    </a:p>
                    <a:p>
                      <a:r>
                        <a:rPr lang="en-GB" sz="1350" kern="1200" dirty="0">
                          <a:solidFill>
                            <a:schemeClr val="dk1"/>
                          </a:solidFill>
                          <a:effectLst/>
                          <a:latin typeface="Verdana" panose="020B0604030504040204" pitchFamily="34" charset="0"/>
                          <a:ea typeface="+mn-ea"/>
                          <a:cs typeface="+mn-cs"/>
                        </a:rPr>
                        <a:t>odd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commutative </a:t>
                      </a:r>
                    </a:p>
                    <a:p>
                      <a:r>
                        <a:rPr lang="en-GB" sz="1350" kern="1200" dirty="0">
                          <a:solidFill>
                            <a:schemeClr val="dk1"/>
                          </a:solidFill>
                          <a:effectLst/>
                          <a:latin typeface="Verdana" panose="020B0604030504040204" pitchFamily="34" charset="0"/>
                          <a:ea typeface="+mn-ea"/>
                          <a:cs typeface="+mn-cs"/>
                        </a:rPr>
                        <a:t>multiply</a:t>
                      </a:r>
                    </a:p>
                    <a:p>
                      <a:r>
                        <a:rPr lang="en-GB" sz="1350" kern="1200" dirty="0">
                          <a:solidFill>
                            <a:schemeClr val="dk1"/>
                          </a:solidFill>
                          <a:effectLst/>
                          <a:latin typeface="Verdana" panose="020B0604030504040204" pitchFamily="34" charset="0"/>
                          <a:ea typeface="+mn-ea"/>
                          <a:cs typeface="+mn-cs"/>
                        </a:rPr>
                        <a:t>divide </a:t>
                      </a:r>
                    </a:p>
                    <a:p>
                      <a:r>
                        <a:rPr lang="en-GB" sz="1350" kern="1200" dirty="0">
                          <a:solidFill>
                            <a:schemeClr val="dk1"/>
                          </a:solidFill>
                          <a:effectLst/>
                          <a:latin typeface="Verdana" panose="020B0604030504040204" pitchFamily="34" charset="0"/>
                          <a:ea typeface="+mn-ea"/>
                          <a:cs typeface="+mn-cs"/>
                        </a:rPr>
                        <a:t>multiple </a:t>
                      </a:r>
                    </a:p>
                    <a:p>
                      <a:r>
                        <a:rPr lang="en-GB" sz="1350" kern="1200" dirty="0">
                          <a:solidFill>
                            <a:schemeClr val="dk1"/>
                          </a:solidFill>
                          <a:effectLst/>
                          <a:latin typeface="Verdana" panose="020B0604030504040204" pitchFamily="34" charset="0"/>
                          <a:ea typeface="+mn-ea"/>
                          <a:cs typeface="+mn-cs"/>
                        </a:rPr>
                        <a:t>calculate </a:t>
                      </a:r>
                    </a:p>
                    <a:p>
                      <a:r>
                        <a:rPr lang="en-GB" sz="1350" kern="1200" dirty="0">
                          <a:solidFill>
                            <a:schemeClr val="dk1"/>
                          </a:solidFill>
                          <a:effectLst/>
                          <a:latin typeface="Verdana" panose="020B0604030504040204" pitchFamily="34" charset="0"/>
                          <a:ea typeface="+mn-ea"/>
                          <a:cs typeface="+mn-cs"/>
                        </a:rPr>
                        <a:t>multiplication </a:t>
                      </a:r>
                    </a:p>
                    <a:p>
                      <a:r>
                        <a:rPr lang="en-GB" sz="1350" kern="1200" dirty="0">
                          <a:solidFill>
                            <a:schemeClr val="dk1"/>
                          </a:solidFill>
                          <a:effectLst/>
                          <a:latin typeface="Verdana" panose="020B0604030504040204" pitchFamily="34" charset="0"/>
                          <a:ea typeface="+mn-ea"/>
                          <a:cs typeface="+mn-cs"/>
                        </a:rPr>
                        <a:t>times tables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short multiplication </a:t>
                      </a:r>
                    </a:p>
                    <a:p>
                      <a:r>
                        <a:rPr lang="en-GB" sz="1350" kern="1200" dirty="0">
                          <a:solidFill>
                            <a:schemeClr val="dk1"/>
                          </a:solidFill>
                          <a:effectLst/>
                          <a:latin typeface="Verdana" panose="020B0604030504040204" pitchFamily="34" charset="0"/>
                          <a:ea typeface="+mn-ea"/>
                          <a:cs typeface="+mn-cs"/>
                        </a:rPr>
                        <a:t>short division </a:t>
                      </a:r>
                    </a:p>
                    <a:p>
                      <a:r>
                        <a:rPr lang="en-GB" sz="1350" kern="1200" dirty="0">
                          <a:solidFill>
                            <a:schemeClr val="dk1"/>
                          </a:solidFill>
                          <a:effectLst/>
                          <a:latin typeface="Verdana" panose="020B0604030504040204" pitchFamily="34" charset="0"/>
                          <a:ea typeface="+mn-ea"/>
                          <a:cs typeface="+mn-cs"/>
                        </a:rPr>
                        <a:t>product</a:t>
                      </a:r>
                    </a:p>
                    <a:p>
                      <a:r>
                        <a:rPr lang="en-GB" sz="1350" kern="1200" dirty="0">
                          <a:solidFill>
                            <a:schemeClr val="dk1"/>
                          </a:solidFill>
                          <a:effectLst/>
                          <a:latin typeface="Verdana" panose="020B0604030504040204" pitchFamily="34" charset="0"/>
                          <a:ea typeface="+mn-ea"/>
                          <a:cs typeface="+mn-cs"/>
                        </a:rPr>
                        <a:t>divisor </a:t>
                      </a:r>
                    </a:p>
                    <a:p>
                      <a:r>
                        <a:rPr lang="en-GB" sz="1350" kern="1200" dirty="0">
                          <a:solidFill>
                            <a:schemeClr val="dk1"/>
                          </a:solidFill>
                          <a:effectLst/>
                          <a:latin typeface="Verdana" panose="020B0604030504040204" pitchFamily="34" charset="0"/>
                          <a:ea typeface="+mn-ea"/>
                          <a:cs typeface="+mn-cs"/>
                        </a:rPr>
                        <a:t>dividend</a:t>
                      </a:r>
                    </a:p>
                    <a:p>
                      <a:r>
                        <a:rPr lang="en-GB" sz="1350" kern="1200" dirty="0">
                          <a:solidFill>
                            <a:schemeClr val="dk1"/>
                          </a:solidFill>
                          <a:effectLst/>
                          <a:latin typeface="Verdana" panose="020B0604030504040204" pitchFamily="34" charset="0"/>
                          <a:ea typeface="+mn-ea"/>
                          <a:cs typeface="+mn-cs"/>
                        </a:rPr>
                        <a:t>quotient </a:t>
                      </a:r>
                    </a:p>
                    <a:p>
                      <a:r>
                        <a:rPr lang="en-GB" sz="1350" kern="1200" dirty="0">
                          <a:solidFill>
                            <a:schemeClr val="dk1"/>
                          </a:solidFill>
                          <a:effectLst/>
                          <a:latin typeface="Verdana" panose="020B0604030504040204" pitchFamily="34" charset="0"/>
                          <a:ea typeface="+mn-ea"/>
                          <a:cs typeface="+mn-cs"/>
                        </a:rPr>
                        <a:t>divisible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370840">
                <a:tc>
                  <a:txBody>
                    <a:bodyPr/>
                    <a:lstStyle/>
                    <a:p>
                      <a:r>
                        <a:rPr lang="en-GB" sz="1350" kern="1200" dirty="0">
                          <a:solidFill>
                            <a:schemeClr val="dk1"/>
                          </a:solidFill>
                          <a:effectLst/>
                          <a:latin typeface="Verdana" panose="020B0604030504040204" pitchFamily="34" charset="0"/>
                          <a:ea typeface="+mn-ea"/>
                          <a:cs typeface="+mn-cs"/>
                        </a:rPr>
                        <a:t>factor</a:t>
                      </a:r>
                    </a:p>
                    <a:p>
                      <a:r>
                        <a:rPr lang="en-GB" sz="1350" kern="1200" dirty="0">
                          <a:solidFill>
                            <a:schemeClr val="dk1"/>
                          </a:solidFill>
                          <a:effectLst/>
                          <a:latin typeface="Verdana" panose="020B0604030504040204" pitchFamily="34" charset="0"/>
                          <a:ea typeface="+mn-ea"/>
                          <a:cs typeface="+mn-cs"/>
                        </a:rPr>
                        <a:t>factor pairs </a:t>
                      </a:r>
                    </a:p>
                    <a:p>
                      <a:r>
                        <a:rPr lang="en-GB" sz="1350" kern="1200" dirty="0">
                          <a:solidFill>
                            <a:schemeClr val="dk1"/>
                          </a:solidFill>
                          <a:effectLst/>
                          <a:latin typeface="Verdana" panose="020B0604030504040204" pitchFamily="34" charset="0"/>
                          <a:ea typeface="+mn-ea"/>
                          <a:cs typeface="+mn-cs"/>
                        </a:rPr>
                        <a:t>distributive </a:t>
                      </a:r>
                    </a:p>
                    <a:p>
                      <a:r>
                        <a:rPr lang="en-GB" sz="1350" kern="1200" dirty="0">
                          <a:solidFill>
                            <a:schemeClr val="dk1"/>
                          </a:solidFill>
                          <a:effectLst/>
                          <a:latin typeface="Verdana" panose="020B0604030504040204" pitchFamily="34" charset="0"/>
                          <a:ea typeface="+mn-ea"/>
                          <a:cs typeface="+mn-cs"/>
                        </a:rPr>
                        <a:t>remainder </a:t>
                      </a:r>
                    </a:p>
                    <a:p>
                      <a:r>
                        <a:rPr lang="en-GB" sz="1350" kern="1200" dirty="0">
                          <a:solidFill>
                            <a:schemeClr val="dk1"/>
                          </a:solidFill>
                          <a:effectLst/>
                          <a:latin typeface="Verdana" panose="020B0604030504040204" pitchFamily="34" charset="0"/>
                          <a:ea typeface="+mn-ea"/>
                          <a:cs typeface="+mn-cs"/>
                        </a:rPr>
                        <a:t>derive</a:t>
                      </a:r>
                      <a:endParaRPr lang="en-GB"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common factors </a:t>
                      </a:r>
                    </a:p>
                    <a:p>
                      <a:r>
                        <a:rPr lang="en-GB" sz="1350" kern="1200" dirty="0">
                          <a:solidFill>
                            <a:schemeClr val="dk1"/>
                          </a:solidFill>
                          <a:effectLst/>
                          <a:latin typeface="Verdana" panose="020B0604030504040204" pitchFamily="34" charset="0"/>
                          <a:ea typeface="+mn-ea"/>
                          <a:cs typeface="+mn-cs"/>
                        </a:rPr>
                        <a:t>prime numbers</a:t>
                      </a:r>
                    </a:p>
                    <a:p>
                      <a:r>
                        <a:rPr lang="en-GB" sz="1350" kern="1200" dirty="0">
                          <a:solidFill>
                            <a:schemeClr val="dk1"/>
                          </a:solidFill>
                          <a:effectLst/>
                          <a:latin typeface="Verdana" panose="020B0604030504040204" pitchFamily="34" charset="0"/>
                          <a:ea typeface="+mn-ea"/>
                          <a:cs typeface="+mn-cs"/>
                        </a:rPr>
                        <a:t>prime factors </a:t>
                      </a:r>
                    </a:p>
                    <a:p>
                      <a:r>
                        <a:rPr lang="en-GB" sz="1350" kern="1200" dirty="0">
                          <a:solidFill>
                            <a:schemeClr val="dk1"/>
                          </a:solidFill>
                          <a:effectLst/>
                          <a:latin typeface="Verdana" panose="020B0604030504040204" pitchFamily="34" charset="0"/>
                          <a:ea typeface="+mn-ea"/>
                          <a:cs typeface="+mn-cs"/>
                        </a:rPr>
                        <a:t>composite </a:t>
                      </a:r>
                    </a:p>
                    <a:p>
                      <a:r>
                        <a:rPr lang="en-GB" sz="1350" kern="1200" dirty="0">
                          <a:solidFill>
                            <a:schemeClr val="dk1"/>
                          </a:solidFill>
                          <a:effectLst/>
                          <a:latin typeface="Verdana" panose="020B0604030504040204" pitchFamily="34" charset="0"/>
                          <a:ea typeface="+mn-ea"/>
                          <a:cs typeface="+mn-cs"/>
                        </a:rPr>
                        <a:t>long multiplication </a:t>
                      </a:r>
                    </a:p>
                    <a:p>
                      <a:r>
                        <a:rPr lang="en-GB" sz="1350" kern="1200" dirty="0">
                          <a:solidFill>
                            <a:schemeClr val="dk1"/>
                          </a:solidFill>
                          <a:effectLst/>
                          <a:latin typeface="Verdana" panose="020B0604030504040204" pitchFamily="34" charset="0"/>
                          <a:ea typeface="+mn-ea"/>
                          <a:cs typeface="+mn-cs"/>
                        </a:rPr>
                        <a:t>square number</a:t>
                      </a:r>
                    </a:p>
                    <a:p>
                      <a:r>
                        <a:rPr lang="en-GB" sz="1350" kern="1200" dirty="0">
                          <a:solidFill>
                            <a:schemeClr val="dk1"/>
                          </a:solidFill>
                          <a:effectLst/>
                          <a:latin typeface="Verdana" panose="020B0604030504040204" pitchFamily="34" charset="0"/>
                          <a:ea typeface="+mn-ea"/>
                          <a:cs typeface="+mn-cs"/>
                        </a:rPr>
                        <a:t>cube number</a:t>
                      </a:r>
                    </a:p>
                    <a:p>
                      <a:r>
                        <a:rPr lang="en-GB" sz="1350" kern="1200" dirty="0">
                          <a:solidFill>
                            <a:schemeClr val="dk1"/>
                          </a:solidFill>
                          <a:effectLst/>
                          <a:latin typeface="Verdana" panose="020B0604030504040204" pitchFamily="34" charset="0"/>
                          <a:ea typeface="+mn-ea"/>
                          <a:cs typeface="+mn-cs"/>
                        </a:rPr>
                        <a:t>square root</a:t>
                      </a:r>
                    </a:p>
                    <a:p>
                      <a:r>
                        <a:rPr lang="en-GB" sz="1350" kern="1200" dirty="0">
                          <a:solidFill>
                            <a:schemeClr val="dk1"/>
                          </a:solidFill>
                          <a:effectLst/>
                          <a:latin typeface="Verdana" panose="020B0604030504040204" pitchFamily="34" charset="0"/>
                          <a:ea typeface="+mn-ea"/>
                          <a:cs typeface="+mn-cs"/>
                        </a:rPr>
                        <a:t>cube root</a:t>
                      </a:r>
                    </a:p>
                    <a:p>
                      <a:r>
                        <a:rPr lang="en-GB" sz="1350" kern="1200" dirty="0">
                          <a:solidFill>
                            <a:schemeClr val="dk1"/>
                          </a:solidFill>
                          <a:effectLst/>
                          <a:latin typeface="Verdana" panose="020B0604030504040204" pitchFamily="34" charset="0"/>
                          <a:ea typeface="+mn-ea"/>
                          <a:cs typeface="+mn-cs"/>
                        </a:rPr>
                        <a:t>express</a:t>
                      </a:r>
                    </a:p>
                    <a:p>
                      <a:r>
                        <a:rPr lang="en-GB" sz="1350" kern="1200" dirty="0">
                          <a:solidFill>
                            <a:schemeClr val="dk1"/>
                          </a:solidFill>
                          <a:effectLst/>
                          <a:latin typeface="Verdana" panose="020B0604030504040204" pitchFamily="34" charset="0"/>
                          <a:ea typeface="+mn-ea"/>
                          <a:cs typeface="+mn-cs"/>
                        </a:rPr>
                        <a:t>non-integer </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factorise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long division </a:t>
                      </a:r>
                    </a:p>
                    <a:p>
                      <a:r>
                        <a:rPr lang="en-GB" sz="1350" kern="1200" dirty="0">
                          <a:solidFill>
                            <a:schemeClr val="dk1"/>
                          </a:solidFill>
                          <a:effectLst/>
                          <a:latin typeface="Verdana" panose="020B0604030504040204" pitchFamily="34" charset="0"/>
                          <a:ea typeface="+mn-ea"/>
                          <a:cs typeface="+mn-cs"/>
                        </a:rPr>
                        <a:t>common multiple </a:t>
                      </a:r>
                    </a:p>
                    <a:p>
                      <a:r>
                        <a:rPr lang="en-GB" sz="1350" kern="1200" dirty="0">
                          <a:solidFill>
                            <a:schemeClr val="dk1"/>
                          </a:solidFill>
                          <a:effectLst/>
                          <a:latin typeface="Verdana" panose="020B0604030504040204" pitchFamily="34" charset="0"/>
                          <a:ea typeface="+mn-ea"/>
                          <a:cs typeface="+mn-cs"/>
                        </a:rPr>
                        <a:t>interpret</a:t>
                      </a:r>
                      <a:endParaRPr lang="en-GB" sz="1200" dirty="0">
                        <a:effectLst/>
                        <a:latin typeface="Verdana" panose="020B0604030504040204" pitchFamily="34" charset="0"/>
                        <a:ea typeface="DengXian" panose="02010600030101010101" pitchFamily="2" charset="-122"/>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grpSp>
        <p:nvGrpSpPr>
          <p:cNvPr id="16" name="Group 15">
            <a:extLst>
              <a:ext uri="{FF2B5EF4-FFF2-40B4-BE49-F238E27FC236}">
                <a16:creationId xmlns:a16="http://schemas.microsoft.com/office/drawing/2014/main" id="{1E591394-0222-825F-0876-514A81F02A13}"/>
              </a:ext>
            </a:extLst>
          </p:cNvPr>
          <p:cNvGrpSpPr/>
          <p:nvPr/>
        </p:nvGrpSpPr>
        <p:grpSpPr>
          <a:xfrm>
            <a:off x="5921829" y="154944"/>
            <a:ext cx="700198" cy="700198"/>
            <a:chOff x="5921829" y="154944"/>
            <a:chExt cx="700198" cy="700198"/>
          </a:xfrm>
        </p:grpSpPr>
        <p:pic>
          <p:nvPicPr>
            <p:cNvPr id="4" name="Picture 3">
              <a:extLst>
                <a:ext uri="{FF2B5EF4-FFF2-40B4-BE49-F238E27FC236}">
                  <a16:creationId xmlns:a16="http://schemas.microsoft.com/office/drawing/2014/main" id="{67031C32-F0F4-16F7-FFEF-6484534A05A4}"/>
                </a:ext>
              </a:extLst>
            </p:cNvPr>
            <p:cNvPicPr>
              <a:picLocks noChangeAspect="1"/>
            </p:cNvPicPr>
            <p:nvPr/>
          </p:nvPicPr>
          <p:blipFill>
            <a:blip r:embed="rId3"/>
            <a:stretch>
              <a:fillRect/>
            </a:stretch>
          </p:blipFill>
          <p:spPr>
            <a:xfrm>
              <a:off x="5921829" y="154944"/>
              <a:ext cx="700198" cy="700198"/>
            </a:xfrm>
            <a:prstGeom prst="rect">
              <a:avLst/>
            </a:prstGeom>
          </p:spPr>
        </p:pic>
        <p:sp>
          <p:nvSpPr>
            <p:cNvPr id="12" name="Rectangle 11">
              <a:extLst>
                <a:ext uri="{FF2B5EF4-FFF2-40B4-BE49-F238E27FC236}">
                  <a16:creationId xmlns:a16="http://schemas.microsoft.com/office/drawing/2014/main" id="{15DA2DD3-2A5C-95FF-4EBC-007487ACE688}"/>
                </a:ext>
              </a:extLst>
            </p:cNvPr>
            <p:cNvSpPr/>
            <p:nvPr/>
          </p:nvSpPr>
          <p:spPr>
            <a:xfrm rot="19121608">
              <a:off x="6020612" y="246999"/>
              <a:ext cx="258148" cy="2681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FC61801F-4F58-D19C-330E-836F7E8C662B}"/>
                </a:ext>
              </a:extLst>
            </p:cNvPr>
            <p:cNvPicPr>
              <a:picLocks noChangeAspect="1"/>
            </p:cNvPicPr>
            <p:nvPr/>
          </p:nvPicPr>
          <p:blipFill rotWithShape="1">
            <a:blip r:embed="rId4"/>
            <a:srcRect l="7910" t="9288" r="48351" b="47943"/>
            <a:stretch/>
          </p:blipFill>
          <p:spPr>
            <a:xfrm rot="19109000">
              <a:off x="5997823" y="220808"/>
              <a:ext cx="306262" cy="299465"/>
            </a:xfrm>
            <a:prstGeom prst="rect">
              <a:avLst/>
            </a:prstGeom>
          </p:spPr>
        </p:pic>
        <p:sp>
          <p:nvSpPr>
            <p:cNvPr id="14" name="Oval 13">
              <a:extLst>
                <a:ext uri="{FF2B5EF4-FFF2-40B4-BE49-F238E27FC236}">
                  <a16:creationId xmlns:a16="http://schemas.microsoft.com/office/drawing/2014/main" id="{09EC3ED5-C1CC-A97A-FB34-DA80F64FCCB7}"/>
                </a:ext>
              </a:extLst>
            </p:cNvPr>
            <p:cNvSpPr/>
            <p:nvPr/>
          </p:nvSpPr>
          <p:spPr>
            <a:xfrm>
              <a:off x="6364862" y="703018"/>
              <a:ext cx="68907" cy="68907"/>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E11D1CDE-AA9C-50F1-EF1A-83217007A324}"/>
                </a:ext>
              </a:extLst>
            </p:cNvPr>
            <p:cNvSpPr/>
            <p:nvPr/>
          </p:nvSpPr>
          <p:spPr>
            <a:xfrm>
              <a:off x="6357593" y="505043"/>
              <a:ext cx="68907" cy="68907"/>
            </a:xfrm>
            <a:prstGeom prst="ellipse">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402916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1" y="235244"/>
            <a:ext cx="2576930"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Calculations</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2307227664"/>
              </p:ext>
            </p:extLst>
          </p:nvPr>
        </p:nvGraphicFramePr>
        <p:xfrm>
          <a:off x="154858" y="1076714"/>
          <a:ext cx="6467169" cy="2541502"/>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4116040009"/>
                    </a:ext>
                  </a:extLst>
                </a:gridCol>
              </a:tblGrid>
              <a:tr h="356351">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1076375">
                <a:tc>
                  <a:txBody>
                    <a:bodyPr/>
                    <a:lstStyle/>
                    <a:p>
                      <a:r>
                        <a:rPr lang="en-GB" sz="1350" kern="1200" dirty="0">
                          <a:solidFill>
                            <a:schemeClr val="dk1"/>
                          </a:solidFill>
                          <a:effectLst/>
                          <a:latin typeface="Verdana" panose="020B0604030504040204" pitchFamily="34" charset="0"/>
                          <a:ea typeface="+mn-ea"/>
                          <a:cs typeface="+mn-cs"/>
                        </a:rPr>
                        <a:t>mental </a:t>
                      </a:r>
                    </a:p>
                    <a:p>
                      <a:r>
                        <a:rPr lang="en-GB" sz="1350" kern="1200" dirty="0">
                          <a:solidFill>
                            <a:schemeClr val="dk1"/>
                          </a:solidFill>
                          <a:effectLst/>
                          <a:latin typeface="Verdana" panose="020B0604030504040204" pitchFamily="34" charset="0"/>
                          <a:ea typeface="+mn-ea"/>
                          <a:cs typeface="+mn-cs"/>
                        </a:rPr>
                        <a:t>sign  </a:t>
                      </a:r>
                    </a:p>
                    <a:p>
                      <a:r>
                        <a:rPr lang="en-GB" sz="1350" kern="1200" dirty="0">
                          <a:solidFill>
                            <a:schemeClr val="dk1"/>
                          </a:solidFill>
                          <a:effectLst/>
                          <a:latin typeface="Verdana" panose="020B0604030504040204" pitchFamily="34" charset="0"/>
                          <a:ea typeface="+mn-ea"/>
                          <a:cs typeface="+mn-cs"/>
                        </a:rPr>
                        <a:t>symbol</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part-whole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calculate</a:t>
                      </a:r>
                    </a:p>
                    <a:p>
                      <a:r>
                        <a:rPr lang="en-GB" sz="1350" kern="1200" dirty="0">
                          <a:solidFill>
                            <a:schemeClr val="dk1"/>
                          </a:solidFill>
                          <a:effectLst/>
                          <a:latin typeface="Verdana" panose="020B0604030504040204" pitchFamily="34" charset="0"/>
                          <a:ea typeface="+mn-ea"/>
                          <a:cs typeface="+mn-cs"/>
                        </a:rPr>
                        <a:t>efficient </a:t>
                      </a:r>
                    </a:p>
                    <a:p>
                      <a:r>
                        <a:rPr lang="en-GB" sz="1350" kern="1200" dirty="0">
                          <a:solidFill>
                            <a:schemeClr val="dk1"/>
                          </a:solidFill>
                          <a:effectLst/>
                          <a:latin typeface="Verdana" panose="020B0604030504040204" pitchFamily="34" charset="0"/>
                          <a:ea typeface="+mn-ea"/>
                          <a:cs typeface="+mn-cs"/>
                        </a:rPr>
                        <a:t>operation </a:t>
                      </a:r>
                    </a:p>
                    <a:p>
                      <a:r>
                        <a:rPr lang="en-GB" sz="1350" kern="1200" dirty="0">
                          <a:solidFill>
                            <a:schemeClr val="dk1"/>
                          </a:solidFill>
                          <a:effectLst/>
                          <a:latin typeface="Verdana" panose="020B0604030504040204" pitchFamily="34" charset="0"/>
                          <a:ea typeface="+mn-ea"/>
                          <a:cs typeface="+mn-cs"/>
                        </a:rPr>
                        <a:t>estimate</a:t>
                      </a:r>
                    </a:p>
                    <a:p>
                      <a:r>
                        <a:rPr lang="en-GB" sz="1350" kern="1200" dirty="0">
                          <a:solidFill>
                            <a:schemeClr val="dk1"/>
                          </a:solidFill>
                          <a:effectLst/>
                          <a:latin typeface="Verdana" panose="020B0604030504040204" pitchFamily="34" charset="0"/>
                          <a:ea typeface="+mn-ea"/>
                          <a:cs typeface="+mn-cs"/>
                        </a:rPr>
                        <a:t>inverse operation</a:t>
                      </a:r>
                      <a:endParaRPr lang="en-GB"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method</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written method</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mental method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56351">
                <a:tc>
                  <a:txBody>
                    <a:bodyPr/>
                    <a:lstStyle/>
                    <a:p>
                      <a:pPr algn="ctr"/>
                      <a:r>
                        <a:rPr lang="en-GB"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680972">
                <a:tc>
                  <a:txBody>
                    <a:bodyPr/>
                    <a:lstStyle/>
                    <a:p>
                      <a:r>
                        <a:rPr lang="en-GB" sz="1350" kern="1200" dirty="0">
                          <a:solidFill>
                            <a:schemeClr val="dk1"/>
                          </a:solidFill>
                          <a:effectLst/>
                          <a:latin typeface="Verdana" panose="020B0604030504040204" pitchFamily="34" charset="0"/>
                          <a:ea typeface="+mn-ea"/>
                          <a:cs typeface="+mn-cs"/>
                        </a:rPr>
                        <a:t>expression </a:t>
                      </a:r>
                    </a:p>
                    <a:p>
                      <a:r>
                        <a:rPr lang="en-GB" sz="1350" kern="1200" dirty="0">
                          <a:solidFill>
                            <a:schemeClr val="dk1"/>
                          </a:solidFill>
                          <a:effectLst/>
                          <a:latin typeface="Verdana" panose="020B0604030504040204" pitchFamily="34" charset="0"/>
                          <a:ea typeface="+mn-ea"/>
                          <a:cs typeface="+mn-cs"/>
                        </a:rPr>
                        <a:t>equation </a:t>
                      </a:r>
                    </a:p>
                    <a:p>
                      <a:r>
                        <a:rPr lang="en-GB" sz="1350" kern="1200" dirty="0">
                          <a:solidFill>
                            <a:schemeClr val="dk1"/>
                          </a:solidFill>
                          <a:effectLst/>
                          <a:latin typeface="Verdana" panose="020B0604030504040204" pitchFamily="34" charset="0"/>
                          <a:ea typeface="+mn-ea"/>
                          <a:cs typeface="+mn-cs"/>
                        </a:rPr>
                        <a:t>process</a:t>
                      </a:r>
                      <a:endParaRPr lang="en-GB"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rounding </a:t>
                      </a:r>
                    </a:p>
                    <a:p>
                      <a:r>
                        <a:rPr lang="en-GB" sz="1350" kern="1200" dirty="0">
                          <a:solidFill>
                            <a:schemeClr val="dk1"/>
                          </a:solidFill>
                          <a:effectLst/>
                          <a:latin typeface="Verdana" panose="020B0604030504040204" pitchFamily="34" charset="0"/>
                          <a:ea typeface="+mn-ea"/>
                          <a:cs typeface="+mn-cs"/>
                        </a:rPr>
                        <a:t>level of accuracy </a:t>
                      </a:r>
                    </a:p>
                    <a:p>
                      <a:r>
                        <a:rPr lang="en-GB" sz="1350" kern="1200" dirty="0">
                          <a:solidFill>
                            <a:schemeClr val="dk1"/>
                          </a:solidFill>
                          <a:effectLst/>
                          <a:latin typeface="Verdana" panose="020B0604030504040204" pitchFamily="34" charset="0"/>
                          <a:ea typeface="+mn-ea"/>
                          <a:cs typeface="+mn-cs"/>
                        </a:rPr>
                        <a:t>multi-step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brackets</a:t>
                      </a:r>
                    </a:p>
                    <a:p>
                      <a:r>
                        <a:rPr lang="en-GB" sz="1350" kern="1200" dirty="0">
                          <a:solidFill>
                            <a:schemeClr val="dk1"/>
                          </a:solidFill>
                          <a:effectLst/>
                          <a:latin typeface="Verdana" panose="020B0604030504040204" pitchFamily="34" charset="0"/>
                          <a:ea typeface="+mn-ea"/>
                          <a:cs typeface="+mn-cs"/>
                        </a:rPr>
                        <a:t>order of operations</a:t>
                      </a:r>
                      <a:endParaRPr lang="en-GB" sz="1200" dirty="0">
                        <a:effectLst/>
                        <a:latin typeface="Verdana" panose="020B0604030504040204" pitchFamily="34" charset="0"/>
                        <a:ea typeface="DengXian" panose="02010600030101010101" pitchFamily="2" charset="-122"/>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6" name="Picture 15">
            <a:extLst>
              <a:ext uri="{FF2B5EF4-FFF2-40B4-BE49-F238E27FC236}">
                <a16:creationId xmlns:a16="http://schemas.microsoft.com/office/drawing/2014/main" id="{D77874CE-E004-1CBB-479E-5FF947EFEA7E}"/>
              </a:ext>
            </a:extLst>
          </p:cNvPr>
          <p:cNvPicPr>
            <a:picLocks noChangeAspect="1"/>
          </p:cNvPicPr>
          <p:nvPr/>
        </p:nvPicPr>
        <p:blipFill>
          <a:blip r:embed="rId3"/>
          <a:stretch>
            <a:fillRect/>
          </a:stretch>
        </p:blipFill>
        <p:spPr>
          <a:xfrm>
            <a:off x="5749481" y="249458"/>
            <a:ext cx="736379" cy="736379"/>
          </a:xfrm>
          <a:prstGeom prst="rect">
            <a:avLst/>
          </a:prstGeom>
        </p:spPr>
      </p:pic>
    </p:spTree>
    <p:extLst>
      <p:ext uri="{BB962C8B-B14F-4D97-AF65-F5344CB8AC3E}">
        <p14:creationId xmlns:p14="http://schemas.microsoft.com/office/powerpoint/2010/main" val="23231101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1" y="235244"/>
            <a:ext cx="3640976"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Fractions, Decimals and Percentages</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1675027100"/>
              </p:ext>
            </p:extLst>
          </p:nvPr>
        </p:nvGraphicFramePr>
        <p:xfrm>
          <a:off x="154858" y="1076714"/>
          <a:ext cx="6467169" cy="401066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3977012291"/>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222150">
                <a:tc>
                  <a:txBody>
                    <a:bodyPr/>
                    <a:lstStyle/>
                    <a:p>
                      <a:r>
                        <a:rPr lang="en-GB" sz="1350" kern="1200" dirty="0">
                          <a:solidFill>
                            <a:schemeClr val="dk1"/>
                          </a:solidFill>
                          <a:effectLst/>
                          <a:latin typeface="Verdana" panose="020B0604030504040204" pitchFamily="34" charset="0"/>
                          <a:ea typeface="+mn-ea"/>
                          <a:cs typeface="+mn-cs"/>
                        </a:rPr>
                        <a:t>half</a:t>
                      </a:r>
                    </a:p>
                    <a:p>
                      <a:r>
                        <a:rPr lang="en-GB" sz="1350" kern="1200" dirty="0">
                          <a:solidFill>
                            <a:schemeClr val="dk1"/>
                          </a:solidFill>
                          <a:effectLst/>
                          <a:latin typeface="Verdana" panose="020B0604030504040204" pitchFamily="34" charset="0"/>
                          <a:ea typeface="+mn-ea"/>
                          <a:cs typeface="+mn-cs"/>
                        </a:rPr>
                        <a:t>quarter</a:t>
                      </a:r>
                    </a:p>
                    <a:p>
                      <a:r>
                        <a:rPr lang="en-GB" sz="1350" kern="1200" dirty="0">
                          <a:solidFill>
                            <a:schemeClr val="dk1"/>
                          </a:solidFill>
                          <a:effectLst/>
                          <a:latin typeface="Verdana" panose="020B0604030504040204" pitchFamily="34" charset="0"/>
                          <a:ea typeface="+mn-ea"/>
                          <a:cs typeface="+mn-cs"/>
                        </a:rPr>
                        <a:t>fraction </a:t>
                      </a:r>
                    </a:p>
                    <a:p>
                      <a:r>
                        <a:rPr lang="en-GB" sz="1350" kern="1200" dirty="0">
                          <a:solidFill>
                            <a:schemeClr val="dk1"/>
                          </a:solidFill>
                          <a:effectLst/>
                          <a:latin typeface="Verdana" panose="020B0604030504040204" pitchFamily="34" charset="0"/>
                          <a:ea typeface="+mn-ea"/>
                          <a:cs typeface="+mn-cs"/>
                        </a:rPr>
                        <a:t>whole</a:t>
                      </a:r>
                    </a:p>
                    <a:p>
                      <a:r>
                        <a:rPr lang="en-GB" sz="1350" kern="1200" dirty="0">
                          <a:solidFill>
                            <a:schemeClr val="dk1"/>
                          </a:solidFill>
                          <a:effectLst/>
                          <a:latin typeface="Verdana" panose="020B0604030504040204" pitchFamily="34" charset="0"/>
                          <a:ea typeface="+mn-ea"/>
                          <a:cs typeface="+mn-cs"/>
                        </a:rPr>
                        <a:t>part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numerator</a:t>
                      </a:r>
                    </a:p>
                    <a:p>
                      <a:r>
                        <a:rPr lang="en-GB" sz="1350" kern="1200" dirty="0">
                          <a:solidFill>
                            <a:schemeClr val="dk1"/>
                          </a:solidFill>
                          <a:effectLst/>
                          <a:latin typeface="Verdana" panose="020B0604030504040204" pitchFamily="34" charset="0"/>
                          <a:ea typeface="+mn-ea"/>
                          <a:cs typeface="+mn-cs"/>
                        </a:rPr>
                        <a:t>denominator</a:t>
                      </a:r>
                    </a:p>
                    <a:p>
                      <a:r>
                        <a:rPr lang="en-GB" sz="1350" kern="1200" dirty="0">
                          <a:solidFill>
                            <a:schemeClr val="dk1"/>
                          </a:solidFill>
                          <a:effectLst/>
                          <a:latin typeface="Verdana" panose="020B0604030504040204" pitchFamily="34" charset="0"/>
                          <a:ea typeface="+mn-ea"/>
                          <a:cs typeface="+mn-cs"/>
                        </a:rPr>
                        <a:t>unit fraction </a:t>
                      </a:r>
                    </a:p>
                    <a:p>
                      <a:r>
                        <a:rPr lang="en-GB" sz="1350" kern="1200" dirty="0">
                          <a:solidFill>
                            <a:schemeClr val="dk1"/>
                          </a:solidFill>
                          <a:effectLst/>
                          <a:latin typeface="Verdana" panose="020B0604030504040204" pitchFamily="34" charset="0"/>
                          <a:ea typeface="+mn-ea"/>
                          <a:cs typeface="+mn-cs"/>
                        </a:rPr>
                        <a:t>non-unit fraction</a:t>
                      </a:r>
                    </a:p>
                    <a:p>
                      <a:r>
                        <a:rPr lang="en-GB" sz="1350" kern="1200" dirty="0">
                          <a:solidFill>
                            <a:schemeClr val="dk1"/>
                          </a:solidFill>
                          <a:effectLst/>
                          <a:latin typeface="Verdana" panose="020B0604030504040204" pitchFamily="34" charset="0"/>
                          <a:ea typeface="+mn-ea"/>
                          <a:cs typeface="+mn-cs"/>
                        </a:rPr>
                        <a:t>vinculum </a:t>
                      </a:r>
                    </a:p>
                    <a:p>
                      <a:r>
                        <a:rPr lang="en-GB" sz="1350" kern="1200" dirty="0">
                          <a:solidFill>
                            <a:schemeClr val="dk1"/>
                          </a:solidFill>
                          <a:effectLst/>
                          <a:latin typeface="Verdana" panose="020B0604030504040204" pitchFamily="34" charset="0"/>
                          <a:ea typeface="+mn-ea"/>
                          <a:cs typeface="+mn-cs"/>
                        </a:rPr>
                        <a:t>equivalent</a:t>
                      </a:r>
                    </a:p>
                    <a:p>
                      <a:r>
                        <a:rPr lang="en-GB" sz="1350" kern="1200" dirty="0">
                          <a:solidFill>
                            <a:schemeClr val="dk1"/>
                          </a:solidFill>
                          <a:effectLst/>
                          <a:latin typeface="Verdana" panose="020B0604030504040204" pitchFamily="34" charset="0"/>
                          <a:ea typeface="+mn-ea"/>
                          <a:cs typeface="+mn-cs"/>
                        </a:rPr>
                        <a:t>equivalence</a:t>
                      </a:r>
                    </a:p>
                    <a:p>
                      <a:r>
                        <a:rPr lang="en-GB" sz="1350" kern="1200" dirty="0">
                          <a:solidFill>
                            <a:schemeClr val="dk1"/>
                          </a:solidFill>
                          <a:effectLst/>
                          <a:latin typeface="Verdana" panose="020B0604030504040204" pitchFamily="34" charset="0"/>
                          <a:ea typeface="+mn-ea"/>
                          <a:cs typeface="+mn-cs"/>
                        </a:rPr>
                        <a:t>third</a:t>
                      </a:r>
                      <a:endParaRPr lang="en-GB"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tenths</a:t>
                      </a:r>
                    </a:p>
                    <a:p>
                      <a:r>
                        <a:rPr lang="en-GB" sz="1350" kern="1200" dirty="0">
                          <a:solidFill>
                            <a:schemeClr val="dk1"/>
                          </a:solidFill>
                          <a:effectLst/>
                          <a:latin typeface="Verdana" panose="020B0604030504040204" pitchFamily="34" charset="0"/>
                          <a:ea typeface="+mn-ea"/>
                          <a:cs typeface="+mn-cs"/>
                        </a:rPr>
                        <a:t>operator (division)</a:t>
                      </a:r>
                    </a:p>
                    <a:p>
                      <a:r>
                        <a:rPr lang="en-GB" sz="1350" kern="1200" dirty="0">
                          <a:solidFill>
                            <a:schemeClr val="dk1"/>
                          </a:solidFill>
                          <a:effectLst/>
                          <a:latin typeface="Verdana" panose="020B0604030504040204" pitchFamily="34" charset="0"/>
                          <a:ea typeface="+mn-ea"/>
                          <a:cs typeface="+mn-cs"/>
                        </a:rPr>
                        <a:t>decimal </a:t>
                      </a:r>
                    </a:p>
                    <a:p>
                      <a:r>
                        <a:rPr lang="en-GB" sz="1350" kern="1200" dirty="0">
                          <a:solidFill>
                            <a:schemeClr val="dk1"/>
                          </a:solidFill>
                          <a:effectLst/>
                          <a:latin typeface="Verdana" panose="020B0604030504040204" pitchFamily="34" charset="0"/>
                          <a:ea typeface="+mn-ea"/>
                          <a:cs typeface="+mn-cs"/>
                        </a:rPr>
                        <a:t>fifths</a:t>
                      </a:r>
                    </a:p>
                    <a:p>
                      <a:r>
                        <a:rPr lang="en-GB" sz="1350" kern="1200" dirty="0">
                          <a:solidFill>
                            <a:schemeClr val="dk1"/>
                          </a:solidFill>
                          <a:effectLst/>
                          <a:latin typeface="Verdana" panose="020B0604030504040204" pitchFamily="34" charset="0"/>
                          <a:ea typeface="+mn-ea"/>
                          <a:cs typeface="+mn-cs"/>
                        </a:rPr>
                        <a:t>sixths</a:t>
                      </a:r>
                    </a:p>
                    <a:p>
                      <a:r>
                        <a:rPr lang="en-GB" sz="1350" kern="1200" dirty="0">
                          <a:solidFill>
                            <a:schemeClr val="dk1"/>
                          </a:solidFill>
                          <a:effectLst/>
                          <a:latin typeface="Verdana" panose="020B0604030504040204" pitchFamily="34" charset="0"/>
                          <a:ea typeface="+mn-ea"/>
                          <a:cs typeface="+mn-cs"/>
                        </a:rPr>
                        <a:t>sevenths</a:t>
                      </a:r>
                    </a:p>
                    <a:p>
                      <a:r>
                        <a:rPr lang="en-GB" sz="1350" kern="1200" dirty="0">
                          <a:solidFill>
                            <a:schemeClr val="dk1"/>
                          </a:solidFill>
                          <a:effectLst/>
                          <a:latin typeface="Verdana" panose="020B0604030504040204" pitchFamily="34" charset="0"/>
                          <a:ea typeface="+mn-ea"/>
                          <a:cs typeface="+mn-cs"/>
                        </a:rPr>
                        <a:t>eighths</a:t>
                      </a:r>
                    </a:p>
                    <a:p>
                      <a:r>
                        <a:rPr lang="en-GB" sz="1350" kern="1200" dirty="0">
                          <a:solidFill>
                            <a:schemeClr val="dk1"/>
                          </a:solidFill>
                          <a:effectLst/>
                          <a:latin typeface="Verdana" panose="020B0604030504040204" pitchFamily="34" charset="0"/>
                          <a:ea typeface="+mn-ea"/>
                          <a:cs typeface="+mn-cs"/>
                        </a:rPr>
                        <a:t>ninths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370840">
                <a:tc>
                  <a:txBody>
                    <a:bodyPr/>
                    <a:lstStyle/>
                    <a:p>
                      <a:r>
                        <a:rPr lang="en-GB" sz="1350" kern="1200" dirty="0">
                          <a:solidFill>
                            <a:schemeClr val="dk1"/>
                          </a:solidFill>
                          <a:effectLst/>
                          <a:latin typeface="Verdana" panose="020B0604030504040204" pitchFamily="34" charset="0"/>
                          <a:ea typeface="+mn-ea"/>
                          <a:cs typeface="+mn-cs"/>
                        </a:rPr>
                        <a:t>hundredths </a:t>
                      </a:r>
                    </a:p>
                    <a:p>
                      <a:r>
                        <a:rPr lang="en-GB" sz="1350" kern="1200" dirty="0">
                          <a:solidFill>
                            <a:schemeClr val="dk1"/>
                          </a:solidFill>
                          <a:effectLst/>
                          <a:latin typeface="Verdana" panose="020B0604030504040204" pitchFamily="34" charset="0"/>
                          <a:ea typeface="+mn-ea"/>
                          <a:cs typeface="+mn-cs"/>
                        </a:rPr>
                        <a:t>improper fraction </a:t>
                      </a:r>
                    </a:p>
                    <a:p>
                      <a:r>
                        <a:rPr lang="en-GB" sz="1350" kern="1200" dirty="0">
                          <a:solidFill>
                            <a:schemeClr val="dk1"/>
                          </a:solidFill>
                          <a:effectLst/>
                          <a:latin typeface="Verdana" panose="020B0604030504040204" pitchFamily="34" charset="0"/>
                          <a:ea typeface="+mn-ea"/>
                          <a:cs typeface="+mn-cs"/>
                        </a:rPr>
                        <a:t>mixed number </a:t>
                      </a:r>
                    </a:p>
                    <a:p>
                      <a:r>
                        <a:rPr lang="en-GB" sz="1350" kern="1200" dirty="0">
                          <a:solidFill>
                            <a:schemeClr val="dk1"/>
                          </a:solidFill>
                          <a:effectLst/>
                          <a:latin typeface="Verdana" panose="020B0604030504040204" pitchFamily="34" charset="0"/>
                          <a:ea typeface="+mn-ea"/>
                          <a:cs typeface="+mn-cs"/>
                        </a:rPr>
                        <a:t>proper fraction </a:t>
                      </a:r>
                    </a:p>
                    <a:p>
                      <a:r>
                        <a:rPr lang="en-GB" sz="1350" kern="1200" dirty="0">
                          <a:solidFill>
                            <a:schemeClr val="dk1"/>
                          </a:solidFill>
                          <a:effectLst/>
                          <a:latin typeface="Verdana" panose="020B0604030504040204" pitchFamily="34" charset="0"/>
                          <a:ea typeface="+mn-ea"/>
                          <a:cs typeface="+mn-cs"/>
                        </a:rPr>
                        <a:t>simplify </a:t>
                      </a:r>
                    </a:p>
                    <a:p>
                      <a:r>
                        <a:rPr lang="en-GB" sz="1350" kern="1200" dirty="0">
                          <a:solidFill>
                            <a:schemeClr val="dk1"/>
                          </a:solidFill>
                          <a:effectLst/>
                          <a:latin typeface="Verdana" panose="020B0604030504040204" pitchFamily="34" charset="0"/>
                          <a:ea typeface="+mn-ea"/>
                          <a:cs typeface="+mn-cs"/>
                        </a:rPr>
                        <a:t>proportion</a:t>
                      </a:r>
                    </a:p>
                    <a:p>
                      <a:r>
                        <a:rPr lang="en-GB" sz="1350" kern="1200" dirty="0">
                          <a:solidFill>
                            <a:schemeClr val="dk1"/>
                          </a:solidFill>
                          <a:effectLst/>
                          <a:latin typeface="Verdana" panose="020B0604030504040204" pitchFamily="34" charset="0"/>
                          <a:ea typeface="+mn-ea"/>
                          <a:cs typeface="+mn-cs"/>
                        </a:rPr>
                        <a:t>decimal place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thousandths </a:t>
                      </a:r>
                    </a:p>
                    <a:p>
                      <a:r>
                        <a:rPr lang="en-GB" sz="1350" kern="1200" dirty="0">
                          <a:solidFill>
                            <a:schemeClr val="dk1"/>
                          </a:solidFill>
                          <a:effectLst/>
                          <a:latin typeface="Verdana" panose="020B0604030504040204" pitchFamily="34" charset="0"/>
                          <a:ea typeface="+mn-ea"/>
                          <a:cs typeface="+mn-cs"/>
                        </a:rPr>
                        <a:t>percentage </a:t>
                      </a:r>
                    </a:p>
                    <a:p>
                      <a:r>
                        <a:rPr lang="en-GB" sz="1350" kern="1200" dirty="0">
                          <a:solidFill>
                            <a:schemeClr val="dk1"/>
                          </a:solidFill>
                          <a:effectLst/>
                          <a:latin typeface="Verdana" panose="020B0604030504040204" pitchFamily="34" charset="0"/>
                          <a:ea typeface="+mn-ea"/>
                          <a:cs typeface="+mn-cs"/>
                        </a:rPr>
                        <a:t>complements</a:t>
                      </a:r>
                    </a:p>
                    <a:p>
                      <a:r>
                        <a:rPr lang="en-GB" sz="1350" kern="1200" dirty="0">
                          <a:solidFill>
                            <a:schemeClr val="dk1"/>
                          </a:solidFill>
                          <a:effectLst/>
                          <a:latin typeface="Verdana" panose="020B0604030504040204" pitchFamily="34" charset="0"/>
                          <a:ea typeface="+mn-ea"/>
                          <a:cs typeface="+mn-cs"/>
                        </a:rPr>
                        <a:t>express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denomination</a:t>
                      </a:r>
                    </a:p>
                    <a:p>
                      <a:r>
                        <a:rPr lang="en-GB" sz="1350" kern="1200" dirty="0">
                          <a:solidFill>
                            <a:schemeClr val="dk1"/>
                          </a:solidFill>
                          <a:effectLst/>
                          <a:latin typeface="Verdana" panose="020B0604030504040204" pitchFamily="34" charset="0"/>
                          <a:ea typeface="+mn-ea"/>
                          <a:cs typeface="+mn-cs"/>
                        </a:rPr>
                        <a:t>simplest form </a:t>
                      </a:r>
                    </a:p>
                    <a:p>
                      <a:r>
                        <a:rPr lang="en-GB" sz="1350" kern="1200" dirty="0">
                          <a:solidFill>
                            <a:schemeClr val="dk1"/>
                          </a:solidFill>
                          <a:effectLst/>
                          <a:latin typeface="Verdana" panose="020B0604030504040204" pitchFamily="34" charset="0"/>
                          <a:ea typeface="+mn-ea"/>
                          <a:cs typeface="+mn-cs"/>
                        </a:rPr>
                        <a:t>recurring </a:t>
                      </a:r>
                      <a:endParaRPr lang="en-GB" sz="1200" dirty="0">
                        <a:effectLst/>
                        <a:latin typeface="Verdana" panose="020B0604030504040204" pitchFamily="34" charset="0"/>
                        <a:ea typeface="DengXian" panose="02010600030101010101" pitchFamily="2" charset="-122"/>
                        <a:cs typeface="Calibri" panose="020F0502020204030204" pitchFamily="34"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grpSp>
        <p:nvGrpSpPr>
          <p:cNvPr id="16" name="Group 15">
            <a:extLst>
              <a:ext uri="{FF2B5EF4-FFF2-40B4-BE49-F238E27FC236}">
                <a16:creationId xmlns:a16="http://schemas.microsoft.com/office/drawing/2014/main" id="{A940C73C-1EB3-9C02-17FD-6473A1B868C4}"/>
              </a:ext>
            </a:extLst>
          </p:cNvPr>
          <p:cNvGrpSpPr/>
          <p:nvPr/>
        </p:nvGrpSpPr>
        <p:grpSpPr>
          <a:xfrm>
            <a:off x="5688661" y="134354"/>
            <a:ext cx="933366" cy="776253"/>
            <a:chOff x="3935739" y="-146263"/>
            <a:chExt cx="1333240" cy="1108816"/>
          </a:xfrm>
        </p:grpSpPr>
        <p:pic>
          <p:nvPicPr>
            <p:cNvPr id="13" name="Picture 12">
              <a:extLst>
                <a:ext uri="{FF2B5EF4-FFF2-40B4-BE49-F238E27FC236}">
                  <a16:creationId xmlns:a16="http://schemas.microsoft.com/office/drawing/2014/main" id="{2533DDD3-35DB-276A-3929-86223A53A6E0}"/>
                </a:ext>
              </a:extLst>
            </p:cNvPr>
            <p:cNvPicPr>
              <a:picLocks noChangeAspect="1"/>
            </p:cNvPicPr>
            <p:nvPr/>
          </p:nvPicPr>
          <p:blipFill>
            <a:blip r:embed="rId3"/>
            <a:stretch>
              <a:fillRect/>
            </a:stretch>
          </p:blipFill>
          <p:spPr>
            <a:xfrm>
              <a:off x="3935739" y="-146263"/>
              <a:ext cx="1108816" cy="1108816"/>
            </a:xfrm>
            <a:prstGeom prst="rect">
              <a:avLst/>
            </a:prstGeom>
          </p:spPr>
        </p:pic>
        <p:sp>
          <p:nvSpPr>
            <p:cNvPr id="15" name="Chord 14">
              <a:extLst>
                <a:ext uri="{FF2B5EF4-FFF2-40B4-BE49-F238E27FC236}">
                  <a16:creationId xmlns:a16="http://schemas.microsoft.com/office/drawing/2014/main" id="{C022C214-7444-FA6C-01BF-64220F64949A}"/>
                </a:ext>
              </a:extLst>
            </p:cNvPr>
            <p:cNvSpPr/>
            <p:nvPr/>
          </p:nvSpPr>
          <p:spPr>
            <a:xfrm rot="13061756">
              <a:off x="4216886" y="-93760"/>
              <a:ext cx="1052093" cy="1003809"/>
            </a:xfrm>
            <a:prstGeom prst="chord">
              <a:avLst>
                <a:gd name="adj1" fmla="val 3132400"/>
                <a:gd name="adj2" fmla="val 13943428"/>
              </a:avLst>
            </a:prstGeom>
            <a:solidFill>
              <a:schemeClr val="bg1"/>
            </a:solid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323343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1" y="235244"/>
            <a:ext cx="2576930"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Measurement</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3908872751"/>
              </p:ext>
            </p:extLst>
          </p:nvPr>
        </p:nvGraphicFramePr>
        <p:xfrm>
          <a:off x="154858" y="806701"/>
          <a:ext cx="6467170" cy="8412480"/>
        </p:xfrm>
        <a:graphic>
          <a:graphicData uri="http://schemas.openxmlformats.org/drawingml/2006/table">
            <a:tbl>
              <a:tblPr firstRow="1" bandRow="1">
                <a:tableStyleId>{5C22544A-7EE6-4342-B048-85BDC9FD1C3A}</a:tableStyleId>
              </a:tblPr>
              <a:tblGrid>
                <a:gridCol w="1616792">
                  <a:extLst>
                    <a:ext uri="{9D8B030D-6E8A-4147-A177-3AD203B41FA5}">
                      <a16:colId xmlns:a16="http://schemas.microsoft.com/office/drawing/2014/main" val="627452933"/>
                    </a:ext>
                  </a:extLst>
                </a:gridCol>
                <a:gridCol w="253795">
                  <a:extLst>
                    <a:ext uri="{9D8B030D-6E8A-4147-A177-3AD203B41FA5}">
                      <a16:colId xmlns:a16="http://schemas.microsoft.com/office/drawing/2014/main" val="228391430"/>
                    </a:ext>
                  </a:extLst>
                </a:gridCol>
                <a:gridCol w="285136">
                  <a:extLst>
                    <a:ext uri="{9D8B030D-6E8A-4147-A177-3AD203B41FA5}">
                      <a16:colId xmlns:a16="http://schemas.microsoft.com/office/drawing/2014/main" val="1556317198"/>
                    </a:ext>
                  </a:extLst>
                </a:gridCol>
                <a:gridCol w="1077862">
                  <a:extLst>
                    <a:ext uri="{9D8B030D-6E8A-4147-A177-3AD203B41FA5}">
                      <a16:colId xmlns:a16="http://schemas.microsoft.com/office/drawing/2014/main" val="1129914212"/>
                    </a:ext>
                  </a:extLst>
                </a:gridCol>
                <a:gridCol w="1077862">
                  <a:extLst>
                    <a:ext uri="{9D8B030D-6E8A-4147-A177-3AD203B41FA5}">
                      <a16:colId xmlns:a16="http://schemas.microsoft.com/office/drawing/2014/main" val="2040169359"/>
                    </a:ext>
                  </a:extLst>
                </a:gridCol>
                <a:gridCol w="322007">
                  <a:extLst>
                    <a:ext uri="{9D8B030D-6E8A-4147-A177-3AD203B41FA5}">
                      <a16:colId xmlns:a16="http://schemas.microsoft.com/office/drawing/2014/main" val="3459279651"/>
                    </a:ext>
                  </a:extLst>
                </a:gridCol>
                <a:gridCol w="1833716">
                  <a:extLst>
                    <a:ext uri="{9D8B030D-6E8A-4147-A177-3AD203B41FA5}">
                      <a16:colId xmlns:a16="http://schemas.microsoft.com/office/drawing/2014/main" val="3849107492"/>
                    </a:ext>
                  </a:extLst>
                </a:gridCol>
              </a:tblGrid>
              <a:tr h="0">
                <a:tc gridSpan="7">
                  <a:txBody>
                    <a:bodyPr/>
                    <a:lstStyle/>
                    <a:p>
                      <a:pPr algn="ctr"/>
                      <a:r>
                        <a:rPr lang="en-GB" sz="1200"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tx1"/>
                      </a:solidFill>
                      <a:prstDash val="solid"/>
                      <a:round/>
                      <a:headEnd type="none" w="med" len="med"/>
                      <a:tailEnd type="none" w="med" len="med"/>
                    </a:lnL>
                  </a:tcPr>
                </a:tc>
                <a:tc hMerge="1">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316563585"/>
                  </a:ext>
                </a:extLst>
              </a:tr>
              <a:tr h="0">
                <a:tc gridSpan="2">
                  <a:txBody>
                    <a:bodyPr/>
                    <a:lstStyle/>
                    <a:p>
                      <a:r>
                        <a:rPr lang="en-GB" sz="1200" b="1" kern="1200" dirty="0">
                          <a:solidFill>
                            <a:schemeClr val="dk1"/>
                          </a:solidFill>
                          <a:effectLst/>
                          <a:latin typeface="Verdana" panose="020B0604030504040204" pitchFamily="34" charset="0"/>
                          <a:ea typeface="+mn-ea"/>
                          <a:cs typeface="+mn-cs"/>
                        </a:rPr>
                        <a:t>Length, mass and capacity</a:t>
                      </a:r>
                    </a:p>
                    <a:p>
                      <a:r>
                        <a:rPr lang="en-GB" sz="1200" kern="1200" dirty="0">
                          <a:solidFill>
                            <a:schemeClr val="dk1"/>
                          </a:solidFill>
                          <a:effectLst/>
                          <a:latin typeface="Verdana" panose="020B0604030504040204" pitchFamily="34" charset="0"/>
                          <a:ea typeface="+mn-ea"/>
                          <a:cs typeface="+mn-cs"/>
                        </a:rPr>
                        <a:t>long/ short</a:t>
                      </a:r>
                    </a:p>
                    <a:p>
                      <a:r>
                        <a:rPr lang="en-GB" sz="1200" kern="1200" dirty="0">
                          <a:solidFill>
                            <a:schemeClr val="dk1"/>
                          </a:solidFill>
                          <a:effectLst/>
                          <a:latin typeface="Verdana" panose="020B0604030504040204" pitchFamily="34" charset="0"/>
                          <a:ea typeface="+mn-ea"/>
                          <a:cs typeface="+mn-cs"/>
                        </a:rPr>
                        <a:t>longer/ shorter</a:t>
                      </a:r>
                    </a:p>
                    <a:p>
                      <a:r>
                        <a:rPr lang="en-GB" sz="1200" kern="1200" dirty="0">
                          <a:solidFill>
                            <a:schemeClr val="dk1"/>
                          </a:solidFill>
                          <a:effectLst/>
                          <a:latin typeface="Verdana" panose="020B0604030504040204" pitchFamily="34" charset="0"/>
                          <a:ea typeface="+mn-ea"/>
                          <a:cs typeface="+mn-cs"/>
                        </a:rPr>
                        <a:t>tall/ short</a:t>
                      </a:r>
                    </a:p>
                    <a:p>
                      <a:r>
                        <a:rPr lang="en-GB" sz="1200" kern="1200" dirty="0">
                          <a:solidFill>
                            <a:schemeClr val="dk1"/>
                          </a:solidFill>
                          <a:effectLst/>
                          <a:latin typeface="Verdana" panose="020B0604030504040204" pitchFamily="34" charset="0"/>
                          <a:ea typeface="+mn-ea"/>
                          <a:cs typeface="+mn-cs"/>
                        </a:rPr>
                        <a:t>taller/ shorter</a:t>
                      </a:r>
                    </a:p>
                    <a:p>
                      <a:r>
                        <a:rPr lang="en-GB" sz="1200" kern="1200" dirty="0">
                          <a:solidFill>
                            <a:schemeClr val="dk1"/>
                          </a:solidFill>
                          <a:effectLst/>
                          <a:latin typeface="Verdana" panose="020B0604030504040204" pitchFamily="34" charset="0"/>
                          <a:ea typeface="+mn-ea"/>
                          <a:cs typeface="+mn-cs"/>
                        </a:rPr>
                        <a:t>double/ half </a:t>
                      </a:r>
                    </a:p>
                    <a:p>
                      <a:r>
                        <a:rPr lang="en-GB" sz="1200" kern="1200" dirty="0">
                          <a:solidFill>
                            <a:schemeClr val="dk1"/>
                          </a:solidFill>
                          <a:effectLst/>
                          <a:latin typeface="Verdana" panose="020B0604030504040204" pitchFamily="34" charset="0"/>
                          <a:ea typeface="+mn-ea"/>
                          <a:cs typeface="+mn-cs"/>
                        </a:rPr>
                        <a:t>length </a:t>
                      </a:r>
                    </a:p>
                    <a:p>
                      <a:r>
                        <a:rPr lang="en-GB" sz="1200" kern="1200" dirty="0">
                          <a:solidFill>
                            <a:schemeClr val="dk1"/>
                          </a:solidFill>
                          <a:effectLst/>
                          <a:latin typeface="Verdana" panose="020B0604030504040204" pitchFamily="34" charset="0"/>
                          <a:ea typeface="+mn-ea"/>
                          <a:cs typeface="+mn-cs"/>
                        </a:rPr>
                        <a:t>height</a:t>
                      </a:r>
                    </a:p>
                    <a:p>
                      <a:r>
                        <a:rPr lang="en-GB" sz="1200" kern="1200" dirty="0">
                          <a:solidFill>
                            <a:schemeClr val="dk1"/>
                          </a:solidFill>
                          <a:effectLst/>
                          <a:latin typeface="Verdana" panose="020B0604030504040204" pitchFamily="34" charset="0"/>
                          <a:ea typeface="+mn-ea"/>
                          <a:cs typeface="+mn-cs"/>
                        </a:rPr>
                        <a:t>mass </a:t>
                      </a:r>
                    </a:p>
                    <a:p>
                      <a:r>
                        <a:rPr lang="en-GB" sz="1200" kern="1200" dirty="0">
                          <a:solidFill>
                            <a:schemeClr val="dk1"/>
                          </a:solidFill>
                          <a:effectLst/>
                          <a:latin typeface="Verdana" panose="020B0604030504040204" pitchFamily="34" charset="0"/>
                          <a:ea typeface="+mn-ea"/>
                          <a:cs typeface="+mn-cs"/>
                        </a:rPr>
                        <a:t>weight</a:t>
                      </a:r>
                    </a:p>
                    <a:p>
                      <a:r>
                        <a:rPr lang="en-GB" sz="1200" kern="1200" dirty="0">
                          <a:solidFill>
                            <a:schemeClr val="dk1"/>
                          </a:solidFill>
                          <a:effectLst/>
                          <a:latin typeface="Verdana" panose="020B0604030504040204" pitchFamily="34" charset="0"/>
                          <a:ea typeface="+mn-ea"/>
                          <a:cs typeface="+mn-cs"/>
                        </a:rPr>
                        <a:t>heavy/ light</a:t>
                      </a:r>
                    </a:p>
                    <a:p>
                      <a:r>
                        <a:rPr lang="en-GB" sz="1200" kern="1200" dirty="0">
                          <a:solidFill>
                            <a:schemeClr val="dk1"/>
                          </a:solidFill>
                          <a:effectLst/>
                          <a:latin typeface="Verdana" panose="020B0604030504040204" pitchFamily="34" charset="0"/>
                          <a:ea typeface="+mn-ea"/>
                          <a:cs typeface="+mn-cs"/>
                        </a:rPr>
                        <a:t>heavier/ lighter</a:t>
                      </a:r>
                    </a:p>
                    <a:p>
                      <a:r>
                        <a:rPr lang="en-GB" sz="1200" kern="1200" dirty="0">
                          <a:solidFill>
                            <a:schemeClr val="dk1"/>
                          </a:solidFill>
                          <a:effectLst/>
                          <a:latin typeface="Verdana" panose="020B0604030504040204" pitchFamily="34" charset="0"/>
                          <a:ea typeface="+mn-ea"/>
                          <a:cs typeface="+mn-cs"/>
                        </a:rPr>
                        <a:t>capacity </a:t>
                      </a:r>
                    </a:p>
                    <a:p>
                      <a:r>
                        <a:rPr lang="en-GB" sz="1200" kern="1200" dirty="0">
                          <a:solidFill>
                            <a:schemeClr val="dk1"/>
                          </a:solidFill>
                          <a:effectLst/>
                          <a:latin typeface="Verdana" panose="020B0604030504040204" pitchFamily="34" charset="0"/>
                          <a:ea typeface="+mn-ea"/>
                          <a:cs typeface="+mn-cs"/>
                        </a:rPr>
                        <a:t>full/empty</a:t>
                      </a:r>
                    </a:p>
                    <a:p>
                      <a:r>
                        <a:rPr lang="en-GB" sz="1200" kern="1200" dirty="0">
                          <a:solidFill>
                            <a:schemeClr val="dk1"/>
                          </a:solidFill>
                          <a:effectLst/>
                          <a:latin typeface="Verdana" panose="020B0604030504040204" pitchFamily="34" charset="0"/>
                          <a:ea typeface="+mn-ea"/>
                          <a:cs typeface="+mn-cs"/>
                        </a:rPr>
                        <a:t>more than</a:t>
                      </a:r>
                    </a:p>
                    <a:p>
                      <a:r>
                        <a:rPr lang="en-GB" sz="1200" kern="1200" dirty="0">
                          <a:solidFill>
                            <a:schemeClr val="dk1"/>
                          </a:solidFill>
                          <a:effectLst/>
                          <a:latin typeface="Verdana" panose="020B0604030504040204" pitchFamily="34" charset="0"/>
                          <a:ea typeface="+mn-ea"/>
                          <a:cs typeface="+mn-cs"/>
                        </a:rPr>
                        <a:t>less than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Verdana" panose="020B0604030504040204" pitchFamily="34" charset="0"/>
                          <a:ea typeface="+mn-ea"/>
                          <a:cs typeface="+mn-cs"/>
                        </a:rPr>
                        <a:t>quantity</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Verdana" panose="020B0604030504040204" pitchFamily="34" charset="0"/>
                          <a:ea typeface="+mn-ea"/>
                          <a:cs typeface="+mn-cs"/>
                        </a:rPr>
                        <a:t>distance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r>
                        <a:rPr lang="en-GB" sz="1200" b="1" kern="1200" dirty="0">
                          <a:solidFill>
                            <a:schemeClr val="dk1"/>
                          </a:solidFill>
                          <a:effectLst/>
                          <a:latin typeface="Verdana" panose="020B0604030504040204" pitchFamily="34" charset="0"/>
                          <a:ea typeface="+mn-ea"/>
                          <a:cs typeface="+mn-cs"/>
                        </a:rPr>
                        <a:t>Money</a:t>
                      </a:r>
                    </a:p>
                    <a:p>
                      <a:r>
                        <a:rPr lang="en-GB" sz="1200" kern="1200" dirty="0">
                          <a:solidFill>
                            <a:schemeClr val="dk1"/>
                          </a:solidFill>
                          <a:effectLst/>
                          <a:latin typeface="Verdana" panose="020B0604030504040204" pitchFamily="34" charset="0"/>
                          <a:ea typeface="+mn-ea"/>
                          <a:cs typeface="+mn-cs"/>
                        </a:rPr>
                        <a:t>coins</a:t>
                      </a:r>
                    </a:p>
                    <a:p>
                      <a:r>
                        <a:rPr lang="en-GB" sz="1200" kern="1200" dirty="0">
                          <a:solidFill>
                            <a:schemeClr val="dk1"/>
                          </a:solidFill>
                          <a:effectLst/>
                          <a:latin typeface="Verdana" panose="020B0604030504040204" pitchFamily="34" charset="0"/>
                          <a:ea typeface="+mn-ea"/>
                          <a:cs typeface="+mn-cs"/>
                        </a:rPr>
                        <a:t>notes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Verdana" panose="020B0604030504040204" pitchFamily="34" charset="0"/>
                          <a:ea typeface="+mn-ea"/>
                          <a:cs typeface="+mn-cs"/>
                        </a:rPr>
                        <a:t>quantity</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Verdana" panose="020B0604030504040204" pitchFamily="34" charset="0"/>
                          <a:ea typeface="+mn-ea"/>
                          <a:cs typeface="+mn-cs"/>
                        </a:rPr>
                        <a:t>distance </a:t>
                      </a:r>
                    </a:p>
                    <a:p>
                      <a:r>
                        <a:rPr lang="en-GB" sz="1200" kern="1200" dirty="0">
                          <a:solidFill>
                            <a:schemeClr val="dk1"/>
                          </a:solidFill>
                          <a:effectLst/>
                          <a:latin typeface="Verdana" panose="020B0604030504040204" pitchFamily="34" charset="0"/>
                          <a:ea typeface="+mn-ea"/>
                          <a:cs typeface="+mn-cs"/>
                        </a:rPr>
                        <a:t>pence</a:t>
                      </a:r>
                    </a:p>
                    <a:p>
                      <a:r>
                        <a:rPr lang="en-GB" sz="1200" kern="1200" dirty="0">
                          <a:solidFill>
                            <a:schemeClr val="dk1"/>
                          </a:solidFill>
                          <a:effectLst/>
                          <a:latin typeface="Verdana" panose="020B0604030504040204" pitchFamily="34" charset="0"/>
                          <a:ea typeface="+mn-ea"/>
                          <a:cs typeface="+mn-cs"/>
                        </a:rPr>
                        <a:t>pound</a:t>
                      </a:r>
                      <a:endParaRPr lang="en-GB" sz="1200" dirty="0">
                        <a:solidFill>
                          <a:schemeClr val="tx1"/>
                        </a:solidFill>
                        <a:latin typeface="Verdana" panose="020B0604030504040204" pitchFamily="34" charset="0"/>
                        <a:ea typeface="Verdana" panose="020B0604030504040204" pitchFamily="34" charset="0"/>
                      </a:endParaRPr>
                    </a:p>
                    <a:p>
                      <a:endParaRPr lang="en-GB" sz="120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GB" sz="1200" b="1" kern="1200" dirty="0">
                          <a:solidFill>
                            <a:schemeClr val="dk1"/>
                          </a:solidFill>
                          <a:effectLst/>
                          <a:latin typeface="Verdana" panose="020B0604030504040204" pitchFamily="34" charset="0"/>
                          <a:ea typeface="+mn-ea"/>
                          <a:cs typeface="+mn-cs"/>
                        </a:rPr>
                        <a:t>Money</a:t>
                      </a:r>
                    </a:p>
                    <a:p>
                      <a:r>
                        <a:rPr lang="en-GB" sz="1200" kern="1200" dirty="0">
                          <a:solidFill>
                            <a:schemeClr val="dk1"/>
                          </a:solidFill>
                          <a:effectLst/>
                          <a:latin typeface="Verdana" panose="020B0604030504040204" pitchFamily="34" charset="0"/>
                          <a:ea typeface="+mn-ea"/>
                          <a:cs typeface="+mn-cs"/>
                        </a:rPr>
                        <a:t>coins</a:t>
                      </a:r>
                    </a:p>
                    <a:p>
                      <a:r>
                        <a:rPr lang="en-GB" sz="1200" kern="1200" dirty="0">
                          <a:solidFill>
                            <a:schemeClr val="dk1"/>
                          </a:solidFill>
                          <a:effectLst/>
                          <a:latin typeface="Verdana" panose="020B0604030504040204" pitchFamily="34" charset="0"/>
                          <a:ea typeface="+mn-ea"/>
                          <a:cs typeface="+mn-cs"/>
                        </a:rPr>
                        <a:t>notes</a:t>
                      </a:r>
                    </a:p>
                    <a:p>
                      <a:r>
                        <a:rPr lang="en-GB" sz="1200" kern="1200" dirty="0">
                          <a:solidFill>
                            <a:schemeClr val="dk1"/>
                          </a:solidFill>
                          <a:effectLst/>
                          <a:latin typeface="Verdana" panose="020B0604030504040204" pitchFamily="34" charset="0"/>
                          <a:ea typeface="+mn-ea"/>
                          <a:cs typeface="+mn-cs"/>
                        </a:rPr>
                        <a:t>pence</a:t>
                      </a:r>
                    </a:p>
                    <a:p>
                      <a:r>
                        <a:rPr lang="en-GB" sz="1200" kern="1200" dirty="0">
                          <a:solidFill>
                            <a:schemeClr val="dk1"/>
                          </a:solidFill>
                          <a:effectLst/>
                          <a:latin typeface="Verdana" panose="020B0604030504040204" pitchFamily="34" charset="0"/>
                          <a:ea typeface="+mn-ea"/>
                          <a:cs typeface="+mn-cs"/>
                        </a:rPr>
                        <a:t>pound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r>
                        <a:rPr lang="en-GB" sz="1200" b="1" kern="1200" dirty="0">
                          <a:solidFill>
                            <a:schemeClr val="dk1"/>
                          </a:solidFill>
                          <a:effectLst/>
                          <a:latin typeface="Verdana" panose="020B0604030504040204" pitchFamily="34" charset="0"/>
                          <a:ea typeface="+mn-ea"/>
                          <a:cs typeface="+mn-cs"/>
                        </a:rPr>
                        <a:t>Money</a:t>
                      </a:r>
                    </a:p>
                    <a:p>
                      <a:r>
                        <a:rPr lang="en-GB" sz="1200" kern="1200" dirty="0">
                          <a:solidFill>
                            <a:schemeClr val="dk1"/>
                          </a:solidFill>
                          <a:effectLst/>
                          <a:latin typeface="Verdana" panose="020B0604030504040204" pitchFamily="34" charset="0"/>
                          <a:ea typeface="+mn-ea"/>
                          <a:cs typeface="+mn-cs"/>
                        </a:rPr>
                        <a:t>coins</a:t>
                      </a:r>
                    </a:p>
                    <a:p>
                      <a:r>
                        <a:rPr lang="en-GB" sz="1200" kern="1200" dirty="0">
                          <a:solidFill>
                            <a:schemeClr val="dk1"/>
                          </a:solidFill>
                          <a:effectLst/>
                          <a:latin typeface="Verdana" panose="020B0604030504040204" pitchFamily="34" charset="0"/>
                          <a:ea typeface="+mn-ea"/>
                          <a:cs typeface="+mn-cs"/>
                        </a:rPr>
                        <a:t>notes</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Verdana" panose="020B0604030504040204" pitchFamily="34" charset="0"/>
                          <a:ea typeface="+mn-ea"/>
                          <a:cs typeface="+mn-cs"/>
                        </a:rPr>
                        <a:t>quantity</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effectLst/>
                          <a:latin typeface="Verdana" panose="020B0604030504040204" pitchFamily="34" charset="0"/>
                          <a:ea typeface="+mn-ea"/>
                          <a:cs typeface="+mn-cs"/>
                        </a:rPr>
                        <a:t>distance </a:t>
                      </a:r>
                    </a:p>
                    <a:p>
                      <a:r>
                        <a:rPr lang="en-GB" sz="1200" kern="1200" dirty="0">
                          <a:solidFill>
                            <a:schemeClr val="dk1"/>
                          </a:solidFill>
                          <a:effectLst/>
                          <a:latin typeface="Verdana" panose="020B0604030504040204" pitchFamily="34" charset="0"/>
                          <a:ea typeface="+mn-ea"/>
                          <a:cs typeface="+mn-cs"/>
                        </a:rPr>
                        <a:t>pence</a:t>
                      </a:r>
                    </a:p>
                    <a:p>
                      <a:r>
                        <a:rPr lang="en-GB" sz="1200" kern="1200" dirty="0">
                          <a:solidFill>
                            <a:schemeClr val="dk1"/>
                          </a:solidFill>
                          <a:effectLst/>
                          <a:latin typeface="Verdana" panose="020B0604030504040204" pitchFamily="34" charset="0"/>
                          <a:ea typeface="+mn-ea"/>
                          <a:cs typeface="+mn-cs"/>
                        </a:rPr>
                        <a:t>pound</a:t>
                      </a:r>
                      <a:endParaRPr lang="en-GB" sz="12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GB" sz="1200" b="1" kern="1200" dirty="0">
                          <a:solidFill>
                            <a:schemeClr val="dk1"/>
                          </a:solidFill>
                          <a:effectLst/>
                          <a:latin typeface="Verdana" panose="020B0604030504040204" pitchFamily="34" charset="0"/>
                          <a:ea typeface="+mn-ea"/>
                          <a:cs typeface="+mn-cs"/>
                        </a:rPr>
                        <a:t>Time</a:t>
                      </a:r>
                      <a:r>
                        <a:rPr lang="en-GB" sz="1200" kern="1200" dirty="0">
                          <a:solidFill>
                            <a:schemeClr val="dk1"/>
                          </a:solidFill>
                          <a:effectLst/>
                          <a:latin typeface="Verdana" panose="020B0604030504040204" pitchFamily="34" charset="0"/>
                          <a:ea typeface="+mn-ea"/>
                          <a:cs typeface="+mn-cs"/>
                        </a:rPr>
                        <a:t> </a:t>
                      </a:r>
                    </a:p>
                    <a:p>
                      <a:r>
                        <a:rPr lang="en-GB" sz="1200" kern="1200" dirty="0">
                          <a:solidFill>
                            <a:schemeClr val="dk1"/>
                          </a:solidFill>
                          <a:effectLst/>
                          <a:latin typeface="Verdana" panose="020B0604030504040204" pitchFamily="34" charset="0"/>
                          <a:ea typeface="+mn-ea"/>
                          <a:cs typeface="+mn-cs"/>
                        </a:rPr>
                        <a:t>o’clock</a:t>
                      </a:r>
                    </a:p>
                    <a:p>
                      <a:r>
                        <a:rPr lang="en-GB" sz="1200" kern="1200" dirty="0">
                          <a:solidFill>
                            <a:schemeClr val="dk1"/>
                          </a:solidFill>
                          <a:effectLst/>
                          <a:latin typeface="Verdana" panose="020B0604030504040204" pitchFamily="34" charset="0"/>
                          <a:ea typeface="+mn-ea"/>
                          <a:cs typeface="+mn-cs"/>
                        </a:rPr>
                        <a:t>half past</a:t>
                      </a:r>
                    </a:p>
                    <a:p>
                      <a:r>
                        <a:rPr lang="en-GB" sz="1200" kern="1200" dirty="0">
                          <a:solidFill>
                            <a:schemeClr val="dk1"/>
                          </a:solidFill>
                          <a:effectLst/>
                          <a:latin typeface="Verdana" panose="020B0604030504040204" pitchFamily="34" charset="0"/>
                          <a:ea typeface="+mn-ea"/>
                          <a:cs typeface="+mn-cs"/>
                        </a:rPr>
                        <a:t>second</a:t>
                      </a:r>
                    </a:p>
                    <a:p>
                      <a:r>
                        <a:rPr lang="en-GB" sz="1200" kern="1200" dirty="0">
                          <a:solidFill>
                            <a:schemeClr val="dk1"/>
                          </a:solidFill>
                          <a:effectLst/>
                          <a:latin typeface="Verdana" panose="020B0604030504040204" pitchFamily="34" charset="0"/>
                          <a:ea typeface="+mn-ea"/>
                          <a:cs typeface="+mn-cs"/>
                        </a:rPr>
                        <a:t>minute</a:t>
                      </a:r>
                    </a:p>
                    <a:p>
                      <a:r>
                        <a:rPr lang="en-GB" sz="1200" kern="1200" dirty="0">
                          <a:solidFill>
                            <a:schemeClr val="dk1"/>
                          </a:solidFill>
                          <a:effectLst/>
                          <a:latin typeface="Verdana" panose="020B0604030504040204" pitchFamily="34" charset="0"/>
                          <a:ea typeface="+mn-ea"/>
                          <a:cs typeface="+mn-cs"/>
                        </a:rPr>
                        <a:t>hour </a:t>
                      </a:r>
                    </a:p>
                    <a:p>
                      <a:r>
                        <a:rPr lang="en-GB" sz="1200" kern="1200" dirty="0">
                          <a:solidFill>
                            <a:schemeClr val="dk1"/>
                          </a:solidFill>
                          <a:effectLst/>
                          <a:latin typeface="Verdana" panose="020B0604030504040204" pitchFamily="34" charset="0"/>
                          <a:ea typeface="+mn-ea"/>
                          <a:cs typeface="+mn-cs"/>
                        </a:rPr>
                        <a:t>day</a:t>
                      </a:r>
                    </a:p>
                    <a:p>
                      <a:r>
                        <a:rPr lang="en-GB" sz="1200" kern="1200" dirty="0">
                          <a:solidFill>
                            <a:schemeClr val="dk1"/>
                          </a:solidFill>
                          <a:effectLst/>
                          <a:latin typeface="Verdana" panose="020B0604030504040204" pitchFamily="34" charset="0"/>
                          <a:ea typeface="+mn-ea"/>
                          <a:cs typeface="+mn-cs"/>
                        </a:rPr>
                        <a:t>week </a:t>
                      </a:r>
                    </a:p>
                    <a:p>
                      <a:r>
                        <a:rPr lang="en-GB" sz="1200" kern="1200" dirty="0">
                          <a:solidFill>
                            <a:schemeClr val="dk1"/>
                          </a:solidFill>
                          <a:effectLst/>
                          <a:latin typeface="Verdana" panose="020B0604030504040204" pitchFamily="34" charset="0"/>
                          <a:ea typeface="+mn-ea"/>
                          <a:cs typeface="+mn-cs"/>
                        </a:rPr>
                        <a:t>month</a:t>
                      </a:r>
                    </a:p>
                    <a:p>
                      <a:r>
                        <a:rPr lang="en-GB" sz="1200" kern="1200" dirty="0">
                          <a:solidFill>
                            <a:schemeClr val="dk1"/>
                          </a:solidFill>
                          <a:effectLst/>
                          <a:latin typeface="Verdana" panose="020B0604030504040204" pitchFamily="34" charset="0"/>
                          <a:ea typeface="+mn-ea"/>
                          <a:cs typeface="+mn-cs"/>
                        </a:rPr>
                        <a:t>year </a:t>
                      </a:r>
                    </a:p>
                    <a:p>
                      <a:r>
                        <a:rPr lang="en-GB" sz="1200" kern="1200" dirty="0">
                          <a:solidFill>
                            <a:schemeClr val="dk1"/>
                          </a:solidFill>
                          <a:effectLst/>
                          <a:latin typeface="Verdana" panose="020B0604030504040204" pitchFamily="34" charset="0"/>
                          <a:ea typeface="+mn-ea"/>
                          <a:cs typeface="+mn-cs"/>
                        </a:rPr>
                        <a:t>before</a:t>
                      </a:r>
                    </a:p>
                    <a:p>
                      <a:r>
                        <a:rPr lang="en-GB" sz="1200" kern="1200" dirty="0">
                          <a:solidFill>
                            <a:schemeClr val="dk1"/>
                          </a:solidFill>
                          <a:effectLst/>
                          <a:latin typeface="Verdana" panose="020B0604030504040204" pitchFamily="34" charset="0"/>
                          <a:ea typeface="+mn-ea"/>
                          <a:cs typeface="+mn-cs"/>
                        </a:rPr>
                        <a:t>after</a:t>
                      </a:r>
                    </a:p>
                    <a:p>
                      <a:r>
                        <a:rPr lang="en-GB" sz="1200" kern="1200" dirty="0">
                          <a:solidFill>
                            <a:schemeClr val="dk1"/>
                          </a:solidFill>
                          <a:effectLst/>
                          <a:latin typeface="Verdana" panose="020B0604030504040204" pitchFamily="34" charset="0"/>
                          <a:ea typeface="+mn-ea"/>
                          <a:cs typeface="+mn-cs"/>
                        </a:rPr>
                        <a:t>next</a:t>
                      </a:r>
                    </a:p>
                    <a:p>
                      <a:r>
                        <a:rPr lang="en-GB" sz="1200" kern="1200" dirty="0">
                          <a:solidFill>
                            <a:schemeClr val="dk1"/>
                          </a:solidFill>
                          <a:effectLst/>
                          <a:latin typeface="Verdana" panose="020B0604030504040204" pitchFamily="34" charset="0"/>
                          <a:ea typeface="+mn-ea"/>
                          <a:cs typeface="+mn-cs"/>
                        </a:rPr>
                        <a:t>first</a:t>
                      </a:r>
                    </a:p>
                    <a:p>
                      <a:r>
                        <a:rPr lang="en-GB" sz="1200" kern="1200" dirty="0">
                          <a:solidFill>
                            <a:schemeClr val="dk1"/>
                          </a:solidFill>
                          <a:effectLst/>
                          <a:latin typeface="Verdana" panose="020B0604030504040204" pitchFamily="34" charset="0"/>
                          <a:ea typeface="+mn-ea"/>
                          <a:cs typeface="+mn-cs"/>
                        </a:rPr>
                        <a:t>today</a:t>
                      </a:r>
                    </a:p>
                    <a:p>
                      <a:r>
                        <a:rPr lang="en-GB" sz="1200" kern="1200" dirty="0">
                          <a:solidFill>
                            <a:schemeClr val="dk1"/>
                          </a:solidFill>
                          <a:effectLst/>
                          <a:latin typeface="Verdana" panose="020B0604030504040204" pitchFamily="34" charset="0"/>
                          <a:ea typeface="+mn-ea"/>
                          <a:cs typeface="+mn-cs"/>
                        </a:rPr>
                        <a:t>yesterday</a:t>
                      </a:r>
                    </a:p>
                    <a:p>
                      <a:r>
                        <a:rPr lang="en-GB" sz="1200" kern="1200" dirty="0">
                          <a:solidFill>
                            <a:schemeClr val="dk1"/>
                          </a:solidFill>
                          <a:effectLst/>
                          <a:latin typeface="Verdana" panose="020B0604030504040204" pitchFamily="34" charset="0"/>
                          <a:ea typeface="+mn-ea"/>
                          <a:cs typeface="+mn-cs"/>
                        </a:rPr>
                        <a:t>tomorrow</a:t>
                      </a:r>
                    </a:p>
                    <a:p>
                      <a:r>
                        <a:rPr lang="en-GB" sz="1200" kern="1200" dirty="0">
                          <a:solidFill>
                            <a:schemeClr val="dk1"/>
                          </a:solidFill>
                          <a:effectLst/>
                          <a:latin typeface="Verdana" panose="020B0604030504040204" pitchFamily="34" charset="0"/>
                          <a:ea typeface="+mn-ea"/>
                          <a:cs typeface="+mn-cs"/>
                        </a:rPr>
                        <a:t>morning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dirty="0"/>
                    </a:p>
                  </a:txBody>
                  <a:tcPr/>
                </a:tc>
                <a:tc>
                  <a:txBody>
                    <a:bodyPr/>
                    <a:lstStyle/>
                    <a:p>
                      <a:r>
                        <a:rPr lang="en-GB" sz="1200" kern="1200" dirty="0">
                          <a:solidFill>
                            <a:schemeClr val="dk1"/>
                          </a:solidFill>
                          <a:effectLst/>
                          <a:latin typeface="Verdana" panose="020B0604030504040204" pitchFamily="34" charset="0"/>
                          <a:ea typeface="+mn-ea"/>
                          <a:cs typeface="+mn-cs"/>
                        </a:rPr>
                        <a:t>afternoon </a:t>
                      </a:r>
                    </a:p>
                    <a:p>
                      <a:r>
                        <a:rPr lang="en-GB" sz="1200" kern="1200" dirty="0">
                          <a:solidFill>
                            <a:schemeClr val="dk1"/>
                          </a:solidFill>
                          <a:effectLst/>
                          <a:latin typeface="Verdana" panose="020B0604030504040204" pitchFamily="34" charset="0"/>
                          <a:ea typeface="+mn-ea"/>
                          <a:cs typeface="+mn-cs"/>
                        </a:rPr>
                        <a:t>evening </a:t>
                      </a:r>
                      <a:endParaRPr lang="en-GB" sz="1200" dirty="0">
                        <a:solidFill>
                          <a:schemeClr val="tx1"/>
                        </a:solidFill>
                        <a:latin typeface="Verdana" panose="020B0604030504040204" pitchFamily="34" charset="0"/>
                        <a:ea typeface="Verdana" panose="020B0604030504040204" pitchFamily="34" charset="0"/>
                      </a:endParaRPr>
                    </a:p>
                    <a:p>
                      <a:r>
                        <a:rPr lang="en-GB" sz="1200" kern="1200" dirty="0">
                          <a:solidFill>
                            <a:schemeClr val="dk1"/>
                          </a:solidFill>
                          <a:effectLst/>
                          <a:latin typeface="Verdana" panose="020B0604030504040204" pitchFamily="34" charset="0"/>
                          <a:ea typeface="+mn-ea"/>
                          <a:cs typeface="+mn-cs"/>
                        </a:rPr>
                        <a:t>earlier </a:t>
                      </a:r>
                    </a:p>
                    <a:p>
                      <a:r>
                        <a:rPr lang="en-GB" sz="1200" kern="1200" dirty="0">
                          <a:solidFill>
                            <a:schemeClr val="dk1"/>
                          </a:solidFill>
                          <a:effectLst/>
                          <a:latin typeface="Verdana" panose="020B0604030504040204" pitchFamily="34" charset="0"/>
                          <a:ea typeface="+mn-ea"/>
                          <a:cs typeface="+mn-cs"/>
                        </a:rPr>
                        <a:t>later</a:t>
                      </a:r>
                    </a:p>
                    <a:p>
                      <a:r>
                        <a:rPr lang="en-GB" sz="1200" kern="1200" dirty="0">
                          <a:solidFill>
                            <a:schemeClr val="dk1"/>
                          </a:solidFill>
                          <a:effectLst/>
                          <a:latin typeface="Verdana" panose="020B0604030504040204" pitchFamily="34" charset="0"/>
                          <a:ea typeface="+mn-ea"/>
                          <a:cs typeface="+mn-cs"/>
                        </a:rPr>
                        <a:t>time</a:t>
                      </a:r>
                    </a:p>
                    <a:p>
                      <a:r>
                        <a:rPr lang="en-GB" sz="1200" kern="1200" dirty="0">
                          <a:solidFill>
                            <a:schemeClr val="dk1"/>
                          </a:solidFill>
                          <a:effectLst/>
                          <a:latin typeface="Verdana" panose="020B0604030504040204" pitchFamily="34" charset="0"/>
                          <a:ea typeface="+mn-ea"/>
                          <a:cs typeface="+mn-cs"/>
                        </a:rPr>
                        <a:t>quicker</a:t>
                      </a:r>
                    </a:p>
                    <a:p>
                      <a:r>
                        <a:rPr lang="en-GB" sz="1200" kern="1200" dirty="0">
                          <a:solidFill>
                            <a:schemeClr val="dk1"/>
                          </a:solidFill>
                          <a:effectLst/>
                          <a:latin typeface="Verdana" panose="020B0604030504040204" pitchFamily="34" charset="0"/>
                          <a:ea typeface="+mn-ea"/>
                          <a:cs typeface="+mn-cs"/>
                        </a:rPr>
                        <a:t>slower </a:t>
                      </a:r>
                    </a:p>
                    <a:p>
                      <a:r>
                        <a:rPr lang="en-GB" sz="1200" b="1" kern="1200" dirty="0">
                          <a:solidFill>
                            <a:schemeClr val="dk1"/>
                          </a:solidFill>
                          <a:effectLst/>
                          <a:latin typeface="Verdana" panose="020B0604030504040204" pitchFamily="34" charset="0"/>
                          <a:ea typeface="+mn-ea"/>
                          <a:cs typeface="+mn-cs"/>
                        </a:rPr>
                        <a:t>months of the year </a:t>
                      </a:r>
                      <a:r>
                        <a:rPr lang="en-GB" sz="1200" kern="1200" dirty="0">
                          <a:solidFill>
                            <a:schemeClr val="dk1"/>
                          </a:solidFill>
                          <a:effectLst/>
                          <a:latin typeface="Verdana" panose="020B0604030504040204" pitchFamily="34" charset="0"/>
                          <a:ea typeface="+mn-ea"/>
                          <a:cs typeface="+mn-cs"/>
                        </a:rPr>
                        <a:t>(January, February, March, April, May, June, July, August, September, October, November, December) </a:t>
                      </a:r>
                    </a:p>
                    <a:p>
                      <a:pPr marL="0" marR="0" lvl="0" indent="0" algn="l" defTabSz="685800" rtl="0" eaLnBrk="1" fontAlgn="auto" latinLnBrk="0" hangingPunct="1">
                        <a:lnSpc>
                          <a:spcPct val="100000"/>
                        </a:lnSpc>
                        <a:spcBef>
                          <a:spcPts val="0"/>
                        </a:spcBef>
                        <a:spcAft>
                          <a:spcPts val="0"/>
                        </a:spcAft>
                        <a:buClrTx/>
                        <a:buSzTx/>
                        <a:buFontTx/>
                        <a:buNone/>
                        <a:tabLst/>
                        <a:defRPr/>
                      </a:pPr>
                      <a:r>
                        <a:rPr lang="en-GB" sz="1200" b="1" kern="1200" dirty="0">
                          <a:solidFill>
                            <a:schemeClr val="dk1"/>
                          </a:solidFill>
                          <a:effectLst/>
                          <a:latin typeface="Verdana" panose="020B0604030504040204" pitchFamily="34" charset="0"/>
                          <a:ea typeface="+mn-ea"/>
                          <a:cs typeface="+mn-cs"/>
                        </a:rPr>
                        <a:t>days of the week </a:t>
                      </a:r>
                      <a:r>
                        <a:rPr lang="en-GB" sz="1200" kern="1200" dirty="0">
                          <a:solidFill>
                            <a:schemeClr val="dk1"/>
                          </a:solidFill>
                          <a:effectLst/>
                          <a:latin typeface="Verdana" panose="020B0604030504040204" pitchFamily="34" charset="0"/>
                          <a:ea typeface="+mn-ea"/>
                          <a:cs typeface="+mn-cs"/>
                        </a:rPr>
                        <a:t>(Monday, Tuesday, Wednesday, Thursday, Friday, Saturday, Sunday)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0">
                <a:tc gridSpan="4">
                  <a:txBody>
                    <a:bodyPr/>
                    <a:lstStyle/>
                    <a:p>
                      <a:pPr algn="ctr"/>
                      <a:r>
                        <a:rPr lang="en-GB" sz="1200" kern="1200" dirty="0">
                          <a:solidFill>
                            <a:schemeClr val="dk1"/>
                          </a:solidFill>
                          <a:effectLst/>
                          <a:latin typeface="Verdana" panose="020B0604030504040204" pitchFamily="34" charset="0"/>
                          <a:ea typeface="+mn-ea"/>
                          <a:cs typeface="+mn-cs"/>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gridSpan="3">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200" dirty="0">
                          <a:solidFill>
                            <a:schemeClr val="tx1"/>
                          </a:solidFill>
                          <a:latin typeface="Verdana" panose="020B0604030504040204" pitchFamily="34" charset="0"/>
                          <a:ea typeface="Verdana" panose="020B0604030504040204" pitchFamily="34" charset="0"/>
                        </a:rPr>
                        <a:t>Year 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GB"/>
                    </a:p>
                  </a:txBody>
                  <a:tcPr/>
                </a:tc>
                <a:tc hMerge="1">
                  <a:txBody>
                    <a:bodyPr/>
                    <a:lstStyle/>
                    <a:p>
                      <a:endParaRPr lang="en-GB"/>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03539862"/>
                  </a:ext>
                </a:extLst>
              </a:tr>
              <a:tr h="450920">
                <a:tc>
                  <a:txBody>
                    <a:bodyPr/>
                    <a:lstStyle/>
                    <a:p>
                      <a:r>
                        <a:rPr lang="en-GB" sz="1200" kern="1200" dirty="0">
                          <a:solidFill>
                            <a:schemeClr val="dk1"/>
                          </a:solidFill>
                          <a:effectLst/>
                          <a:latin typeface="Verdana" panose="020B0604030504040204" pitchFamily="34" charset="0"/>
                          <a:ea typeface="+mn-ea"/>
                          <a:cs typeface="+mn-cs"/>
                        </a:rPr>
                        <a:t>metre (m) centimetre (cm)</a:t>
                      </a:r>
                    </a:p>
                    <a:p>
                      <a:r>
                        <a:rPr lang="en-GB" sz="1200" kern="1200" dirty="0">
                          <a:solidFill>
                            <a:schemeClr val="dk1"/>
                          </a:solidFill>
                          <a:effectLst/>
                          <a:latin typeface="Verdana" panose="020B0604030504040204" pitchFamily="34" charset="0"/>
                          <a:ea typeface="+mn-ea"/>
                          <a:cs typeface="+mn-cs"/>
                        </a:rPr>
                        <a:t>gram (g)</a:t>
                      </a:r>
                    </a:p>
                    <a:p>
                      <a:r>
                        <a:rPr lang="en-GB" sz="1200" kern="1200" dirty="0">
                          <a:solidFill>
                            <a:schemeClr val="dk1"/>
                          </a:solidFill>
                          <a:effectLst/>
                          <a:latin typeface="Verdana" panose="020B0604030504040204" pitchFamily="34" charset="0"/>
                          <a:ea typeface="+mn-ea"/>
                          <a:cs typeface="+mn-cs"/>
                        </a:rPr>
                        <a:t>kilogram (kg)</a:t>
                      </a:r>
                    </a:p>
                    <a:p>
                      <a:r>
                        <a:rPr lang="en-GB" sz="1200" kern="1200" dirty="0">
                          <a:solidFill>
                            <a:schemeClr val="dk1"/>
                          </a:solidFill>
                          <a:effectLst/>
                          <a:latin typeface="Verdana" panose="020B0604030504040204" pitchFamily="34" charset="0"/>
                          <a:ea typeface="+mn-ea"/>
                          <a:cs typeface="+mn-cs"/>
                        </a:rPr>
                        <a:t>degrees Celsius (°C)</a:t>
                      </a:r>
                    </a:p>
                    <a:p>
                      <a:r>
                        <a:rPr lang="en-GB" sz="1200" kern="1200" dirty="0">
                          <a:solidFill>
                            <a:schemeClr val="dk1"/>
                          </a:solidFill>
                          <a:effectLst/>
                          <a:latin typeface="Verdana" panose="020B0604030504040204" pitchFamily="34" charset="0"/>
                          <a:ea typeface="+mn-ea"/>
                          <a:cs typeface="+mn-cs"/>
                        </a:rPr>
                        <a:t>litres (l)</a:t>
                      </a:r>
                    </a:p>
                    <a:p>
                      <a:r>
                        <a:rPr lang="en-GB" sz="1200" kern="1200" dirty="0">
                          <a:solidFill>
                            <a:schemeClr val="dk1"/>
                          </a:solidFill>
                          <a:effectLst/>
                          <a:latin typeface="Verdana" panose="020B0604030504040204" pitchFamily="34" charset="0"/>
                          <a:ea typeface="+mn-ea"/>
                          <a:cs typeface="+mn-cs"/>
                        </a:rPr>
                        <a:t>millilitres (ml)</a:t>
                      </a:r>
                    </a:p>
                    <a:p>
                      <a:r>
                        <a:rPr lang="en-GB" sz="1200" kern="1200" dirty="0">
                          <a:solidFill>
                            <a:schemeClr val="dk1"/>
                          </a:solidFill>
                          <a:effectLst/>
                          <a:latin typeface="Verdana" panose="020B0604030504040204" pitchFamily="34" charset="0"/>
                          <a:ea typeface="+mn-ea"/>
                          <a:cs typeface="+mn-cs"/>
                        </a:rPr>
                        <a:t>scale</a:t>
                      </a:r>
                    </a:p>
                    <a:p>
                      <a:r>
                        <a:rPr lang="en-GB" sz="1200" kern="1200" dirty="0">
                          <a:solidFill>
                            <a:schemeClr val="dk1"/>
                          </a:solidFill>
                          <a:effectLst/>
                          <a:latin typeface="Verdana" panose="020B0604030504040204" pitchFamily="34" charset="0"/>
                          <a:ea typeface="+mn-ea"/>
                          <a:cs typeface="+mn-cs"/>
                        </a:rPr>
                        <a:t>thermometer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3">
                  <a:txBody>
                    <a:bodyPr/>
                    <a:lstStyle/>
                    <a:p>
                      <a:r>
                        <a:rPr lang="en-GB" sz="1200" kern="1200" dirty="0">
                          <a:solidFill>
                            <a:schemeClr val="dk1"/>
                          </a:solidFill>
                          <a:effectLst/>
                          <a:latin typeface="Verdana" panose="020B0604030504040204" pitchFamily="34" charset="0"/>
                          <a:ea typeface="+mn-ea"/>
                          <a:cs typeface="+mn-cs"/>
                        </a:rPr>
                        <a:t>pounds (£)</a:t>
                      </a:r>
                    </a:p>
                    <a:p>
                      <a:r>
                        <a:rPr lang="en-GB" sz="1200" kern="1200" dirty="0">
                          <a:solidFill>
                            <a:schemeClr val="dk1"/>
                          </a:solidFill>
                          <a:effectLst/>
                          <a:latin typeface="Verdana" panose="020B0604030504040204" pitchFamily="34" charset="0"/>
                          <a:ea typeface="+mn-ea"/>
                          <a:cs typeface="+mn-cs"/>
                        </a:rPr>
                        <a:t>pence (p)</a:t>
                      </a:r>
                    </a:p>
                    <a:p>
                      <a:r>
                        <a:rPr lang="en-GB" sz="1200" kern="1200" dirty="0">
                          <a:solidFill>
                            <a:schemeClr val="dk1"/>
                          </a:solidFill>
                          <a:effectLst/>
                          <a:latin typeface="Verdana" panose="020B0604030504040204" pitchFamily="34" charset="0"/>
                          <a:ea typeface="+mn-ea"/>
                          <a:cs typeface="+mn-cs"/>
                        </a:rPr>
                        <a:t>intervals </a:t>
                      </a:r>
                    </a:p>
                    <a:p>
                      <a:r>
                        <a:rPr lang="en-GB" sz="1200" kern="1200" dirty="0">
                          <a:solidFill>
                            <a:schemeClr val="dk1"/>
                          </a:solidFill>
                          <a:effectLst/>
                          <a:latin typeface="Verdana" panose="020B0604030504040204" pitchFamily="34" charset="0"/>
                          <a:ea typeface="+mn-ea"/>
                          <a:cs typeface="+mn-cs"/>
                        </a:rPr>
                        <a:t>change </a:t>
                      </a:r>
                    </a:p>
                    <a:p>
                      <a:r>
                        <a:rPr lang="en-GB" sz="1200" kern="1200" dirty="0">
                          <a:solidFill>
                            <a:schemeClr val="dk1"/>
                          </a:solidFill>
                          <a:effectLst/>
                          <a:latin typeface="Verdana" panose="020B0604030504040204" pitchFamily="34" charset="0"/>
                          <a:ea typeface="+mn-ea"/>
                          <a:cs typeface="+mn-cs"/>
                        </a:rPr>
                        <a:t>clockwise</a:t>
                      </a:r>
                    </a:p>
                    <a:p>
                      <a:r>
                        <a:rPr lang="en-GB" sz="1200" kern="1200" dirty="0">
                          <a:solidFill>
                            <a:schemeClr val="dk1"/>
                          </a:solidFill>
                          <a:effectLst/>
                          <a:latin typeface="Verdana" panose="020B0604030504040204" pitchFamily="34" charset="0"/>
                          <a:ea typeface="+mn-ea"/>
                          <a:cs typeface="+mn-cs"/>
                        </a:rPr>
                        <a:t>anti-clockwise</a:t>
                      </a:r>
                    </a:p>
                    <a:p>
                      <a:r>
                        <a:rPr lang="en-GB" sz="1200" kern="1200" dirty="0">
                          <a:solidFill>
                            <a:schemeClr val="dk1"/>
                          </a:solidFill>
                          <a:effectLst/>
                          <a:latin typeface="Verdana" panose="020B0604030504040204" pitchFamily="34" charset="0"/>
                          <a:ea typeface="+mn-ea"/>
                          <a:cs typeface="+mn-cs"/>
                        </a:rPr>
                        <a:t>width </a:t>
                      </a:r>
                    </a:p>
                    <a:p>
                      <a:r>
                        <a:rPr lang="en-GB" sz="1200" kern="1200" dirty="0" err="1">
                          <a:solidFill>
                            <a:schemeClr val="dk1"/>
                          </a:solidFill>
                          <a:effectLst/>
                          <a:latin typeface="Verdana" panose="020B0604030504040204" pitchFamily="34" charset="0"/>
                          <a:ea typeface="+mn-ea"/>
                          <a:cs typeface="+mn-cs"/>
                        </a:rPr>
                        <a:t>temperatir</a:t>
                      </a:r>
                      <a:endParaRPr lang="en-GB" sz="120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lnL w="12700" cap="flat" cmpd="sng" algn="ctr">
                      <a:solidFill>
                        <a:schemeClr val="tx1"/>
                      </a:solidFill>
                      <a:prstDash val="solid"/>
                      <a:round/>
                      <a:headEnd type="none" w="med" len="med"/>
                      <a:tailEnd type="none" w="med" len="med"/>
                    </a:lnL>
                  </a:tcPr>
                </a:tc>
                <a:tc gridSpan="3">
                  <a:txBody>
                    <a:bodyPr/>
                    <a:lstStyle/>
                    <a:p>
                      <a:r>
                        <a:rPr lang="en-GB" sz="1200" kern="1200" dirty="0">
                          <a:solidFill>
                            <a:schemeClr val="dk1"/>
                          </a:solidFill>
                          <a:effectLst/>
                          <a:latin typeface="Verdana" panose="020B0604030504040204" pitchFamily="34" charset="0"/>
                          <a:ea typeface="+mn-ea"/>
                          <a:cs typeface="+mn-cs"/>
                        </a:rPr>
                        <a:t>millimetre (mm)</a:t>
                      </a:r>
                    </a:p>
                    <a:p>
                      <a:r>
                        <a:rPr lang="en-GB" sz="1200" kern="1200" dirty="0">
                          <a:solidFill>
                            <a:schemeClr val="dk1"/>
                          </a:solidFill>
                          <a:effectLst/>
                          <a:latin typeface="Verdana" panose="020B0604030504040204" pitchFamily="34" charset="0"/>
                          <a:ea typeface="+mn-ea"/>
                          <a:cs typeface="+mn-cs"/>
                        </a:rPr>
                        <a:t>perimeter </a:t>
                      </a:r>
                    </a:p>
                    <a:p>
                      <a:r>
                        <a:rPr lang="en-GB" sz="1200" kern="1200" dirty="0">
                          <a:solidFill>
                            <a:schemeClr val="dk1"/>
                          </a:solidFill>
                          <a:effectLst/>
                          <a:latin typeface="Verdana" panose="020B0604030504040204" pitchFamily="34" charset="0"/>
                          <a:ea typeface="+mn-ea"/>
                          <a:cs typeface="+mn-cs"/>
                        </a:rPr>
                        <a:t>leap year </a:t>
                      </a:r>
                    </a:p>
                    <a:p>
                      <a:r>
                        <a:rPr lang="en-GB" sz="1200" kern="1200" dirty="0">
                          <a:solidFill>
                            <a:schemeClr val="dk1"/>
                          </a:solidFill>
                          <a:effectLst/>
                          <a:latin typeface="Verdana" panose="020B0604030504040204" pitchFamily="34" charset="0"/>
                          <a:ea typeface="+mn-ea"/>
                          <a:cs typeface="+mn-cs"/>
                        </a:rPr>
                        <a:t>duration</a:t>
                      </a:r>
                    </a:p>
                    <a:p>
                      <a:r>
                        <a:rPr lang="en-GB" sz="1200" kern="1200" dirty="0">
                          <a:solidFill>
                            <a:schemeClr val="dk1"/>
                          </a:solidFill>
                          <a:effectLst/>
                          <a:latin typeface="Verdana" panose="020B0604030504040204" pitchFamily="34" charset="0"/>
                          <a:ea typeface="+mn-ea"/>
                          <a:cs typeface="+mn-cs"/>
                        </a:rPr>
                        <a:t>analogue</a:t>
                      </a:r>
                    </a:p>
                    <a:p>
                      <a:r>
                        <a:rPr lang="en-GB" sz="1200" kern="1200" dirty="0">
                          <a:solidFill>
                            <a:schemeClr val="dk1"/>
                          </a:solidFill>
                          <a:effectLst/>
                          <a:latin typeface="Verdana" panose="020B0604030504040204" pitchFamily="34" charset="0"/>
                          <a:ea typeface="+mn-ea"/>
                          <a:cs typeface="+mn-cs"/>
                        </a:rPr>
                        <a:t>digital </a:t>
                      </a:r>
                    </a:p>
                    <a:p>
                      <a:r>
                        <a:rPr lang="en-GB" sz="1200" dirty="0">
                          <a:solidFill>
                            <a:schemeClr val="tx1"/>
                          </a:solidFill>
                          <a:latin typeface="Verdana" panose="020B0604030504040204" pitchFamily="34" charset="0"/>
                          <a:ea typeface="Verdana" panose="020B0604030504040204" pitchFamily="34" charset="0"/>
                        </a:rPr>
                        <a:t>chronological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319529888"/>
                  </a:ext>
                </a:extLst>
              </a:tr>
              <a:tr h="0">
                <a:tc gridSpan="3">
                  <a:txBody>
                    <a:bodyPr/>
                    <a:lstStyle/>
                    <a:p>
                      <a:pPr algn="ctr"/>
                      <a:r>
                        <a:rPr lang="en-GB" sz="120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GB"/>
                    </a:p>
                  </a:txBody>
                  <a:tcPr/>
                </a:tc>
                <a:tc hMerge="1">
                  <a:txBody>
                    <a:bodyPr/>
                    <a:lstStyle/>
                    <a:p>
                      <a:pPr algn="ctr"/>
                      <a:endParaRPr lang="en-GB" sz="12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gridSpan="2">
                  <a:txBody>
                    <a:bodyPr/>
                    <a:lstStyle/>
                    <a:p>
                      <a:pPr algn="ctr"/>
                      <a:r>
                        <a:rPr lang="en-GB" sz="120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pPr algn="ctr"/>
                      <a:r>
                        <a:rPr lang="en-GB" sz="120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gridSpan="2">
                  <a:txBody>
                    <a:bodyPr/>
                    <a:lstStyle/>
                    <a:p>
                      <a:pPr algn="ctr"/>
                      <a:r>
                        <a:rPr lang="en-GB" sz="120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endParaRPr lang="en-GB"/>
                    </a:p>
                  </a:txBody>
                  <a:tcPr/>
                </a:tc>
                <a:extLst>
                  <a:ext uri="{0D108BD9-81ED-4DB2-BD59-A6C34878D82A}">
                    <a16:rowId xmlns:a16="http://schemas.microsoft.com/office/drawing/2014/main" val="2246350578"/>
                  </a:ext>
                </a:extLst>
              </a:tr>
              <a:tr h="370840">
                <a:tc gridSpan="3">
                  <a:txBody>
                    <a:bodyPr/>
                    <a:lstStyle/>
                    <a:p>
                      <a:r>
                        <a:rPr lang="en-GB" sz="1200" kern="1200" dirty="0">
                          <a:solidFill>
                            <a:schemeClr val="dk1"/>
                          </a:solidFill>
                          <a:effectLst/>
                          <a:latin typeface="Verdana" panose="020B0604030504040204" pitchFamily="34" charset="0"/>
                          <a:ea typeface="+mn-ea"/>
                          <a:cs typeface="+mn-cs"/>
                        </a:rPr>
                        <a:t>kilometre (km)</a:t>
                      </a:r>
                    </a:p>
                    <a:p>
                      <a:r>
                        <a:rPr lang="en-GB" sz="1200" kern="1200" dirty="0">
                          <a:solidFill>
                            <a:schemeClr val="dk1"/>
                          </a:solidFill>
                          <a:effectLst/>
                          <a:latin typeface="Verdana" panose="020B0604030504040204" pitchFamily="34" charset="0"/>
                          <a:ea typeface="+mn-ea"/>
                          <a:cs typeface="+mn-cs"/>
                        </a:rPr>
                        <a:t>rectilinear </a:t>
                      </a:r>
                    </a:p>
                    <a:p>
                      <a:r>
                        <a:rPr lang="en-GB" sz="1200" kern="1200" dirty="0">
                          <a:solidFill>
                            <a:schemeClr val="dk1"/>
                          </a:solidFill>
                          <a:effectLst/>
                          <a:latin typeface="Verdana" panose="020B0604030504040204" pitchFamily="34" charset="0"/>
                          <a:ea typeface="+mn-ea"/>
                          <a:cs typeface="+mn-cs"/>
                        </a:rPr>
                        <a:t>convert</a:t>
                      </a:r>
                    </a:p>
                    <a:p>
                      <a:r>
                        <a:rPr lang="en-GB" sz="1200" kern="1200" dirty="0">
                          <a:solidFill>
                            <a:schemeClr val="dk1"/>
                          </a:solidFill>
                          <a:effectLst/>
                          <a:latin typeface="Verdana" panose="020B0604030504040204" pitchFamily="34" charset="0"/>
                          <a:ea typeface="+mn-ea"/>
                          <a:cs typeface="+mn-cs"/>
                        </a:rPr>
                        <a:t>conversion</a:t>
                      </a:r>
                    </a:p>
                    <a:p>
                      <a:r>
                        <a:rPr lang="en-GB" sz="1200" kern="1200" dirty="0">
                          <a:solidFill>
                            <a:schemeClr val="dk1"/>
                          </a:solidFill>
                          <a:effectLst/>
                          <a:latin typeface="Verdana" panose="020B0604030504040204" pitchFamily="34" charset="0"/>
                          <a:ea typeface="+mn-ea"/>
                          <a:cs typeface="+mn-cs"/>
                        </a:rPr>
                        <a:t>area </a:t>
                      </a:r>
                    </a:p>
                    <a:p>
                      <a:r>
                        <a:rPr lang="en-GB" sz="1200" kern="1200" dirty="0">
                          <a:solidFill>
                            <a:schemeClr val="dk1"/>
                          </a:solidFill>
                          <a:effectLst/>
                          <a:latin typeface="Verdana" panose="020B0604030504040204" pitchFamily="34" charset="0"/>
                          <a:ea typeface="+mn-ea"/>
                          <a:cs typeface="+mn-cs"/>
                        </a:rPr>
                        <a:t>dimension </a:t>
                      </a:r>
                    </a:p>
                    <a:p>
                      <a:r>
                        <a:rPr lang="en-GB" sz="1200" kern="1200" dirty="0">
                          <a:solidFill>
                            <a:schemeClr val="dk1"/>
                          </a:solidFill>
                          <a:effectLst/>
                          <a:latin typeface="Verdana" panose="020B0604030504040204" pitchFamily="34" charset="0"/>
                          <a:ea typeface="+mn-ea"/>
                          <a:cs typeface="+mn-cs"/>
                        </a:rPr>
                        <a:t>12-hour</a:t>
                      </a:r>
                    </a:p>
                    <a:p>
                      <a:r>
                        <a:rPr lang="en-GB" sz="1200" kern="1200" dirty="0">
                          <a:solidFill>
                            <a:schemeClr val="dk1"/>
                          </a:solidFill>
                          <a:effectLst/>
                          <a:latin typeface="Verdana" panose="020B0604030504040204" pitchFamily="34" charset="0"/>
                          <a:ea typeface="+mn-ea"/>
                          <a:cs typeface="+mn-cs"/>
                        </a:rPr>
                        <a:t>24-hour</a:t>
                      </a:r>
                      <a:endParaRPr lang="en-GB" sz="12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tc hMerge="1">
                  <a:txBody>
                    <a:bodyPr/>
                    <a:lstStyle/>
                    <a:p>
                      <a:endParaRPr lang="en-GB" sz="12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GB" sz="1200" kern="1200" dirty="0">
                          <a:solidFill>
                            <a:schemeClr val="dk1"/>
                          </a:solidFill>
                          <a:effectLst/>
                          <a:latin typeface="Verdana" panose="020B0604030504040204" pitchFamily="34" charset="0"/>
                          <a:ea typeface="+mn-ea"/>
                          <a:cs typeface="+mn-cs"/>
                        </a:rPr>
                        <a:t>metric </a:t>
                      </a:r>
                    </a:p>
                    <a:p>
                      <a:r>
                        <a:rPr lang="en-GB" sz="1200" kern="1200" dirty="0">
                          <a:solidFill>
                            <a:schemeClr val="dk1"/>
                          </a:solidFill>
                          <a:effectLst/>
                          <a:latin typeface="Verdana" panose="020B0604030504040204" pitchFamily="34" charset="0"/>
                          <a:ea typeface="+mn-ea"/>
                          <a:cs typeface="+mn-cs"/>
                        </a:rPr>
                        <a:t>imperial</a:t>
                      </a:r>
                    </a:p>
                    <a:p>
                      <a:r>
                        <a:rPr lang="en-GB" sz="1200" kern="1200" dirty="0">
                          <a:solidFill>
                            <a:schemeClr val="dk1"/>
                          </a:solidFill>
                          <a:effectLst/>
                          <a:latin typeface="Verdana" panose="020B0604030504040204" pitchFamily="34" charset="0"/>
                          <a:ea typeface="+mn-ea"/>
                          <a:cs typeface="+mn-cs"/>
                        </a:rPr>
                        <a:t>inch</a:t>
                      </a:r>
                    </a:p>
                    <a:p>
                      <a:r>
                        <a:rPr lang="en-GB" sz="1200" kern="1200" dirty="0">
                          <a:solidFill>
                            <a:schemeClr val="dk1"/>
                          </a:solidFill>
                          <a:effectLst/>
                          <a:latin typeface="Verdana" panose="020B0604030504040204" pitchFamily="34" charset="0"/>
                          <a:ea typeface="+mn-ea"/>
                          <a:cs typeface="+mn-cs"/>
                        </a:rPr>
                        <a:t>pound (lb)</a:t>
                      </a:r>
                    </a:p>
                    <a:p>
                      <a:r>
                        <a:rPr lang="en-GB" sz="1200" kern="1200" dirty="0">
                          <a:solidFill>
                            <a:schemeClr val="dk1"/>
                          </a:solidFill>
                          <a:effectLst/>
                          <a:latin typeface="Verdana" panose="020B0604030504040204" pitchFamily="34" charset="0"/>
                          <a:ea typeface="+mn-ea"/>
                          <a:cs typeface="+mn-cs"/>
                        </a:rPr>
                        <a:t>pint</a:t>
                      </a:r>
                    </a:p>
                    <a:p>
                      <a:r>
                        <a:rPr lang="en-GB" sz="1200" kern="1200" dirty="0">
                          <a:solidFill>
                            <a:schemeClr val="dk1"/>
                          </a:solidFill>
                          <a:effectLst/>
                          <a:latin typeface="Verdana" panose="020B0604030504040204" pitchFamily="34" charset="0"/>
                          <a:ea typeface="+mn-ea"/>
                          <a:cs typeface="+mn-cs"/>
                        </a:rPr>
                        <a:t>square centimetre (cm</a:t>
                      </a:r>
                      <a:r>
                        <a:rPr lang="en-GB" sz="1200" kern="1200" baseline="30000" dirty="0">
                          <a:solidFill>
                            <a:schemeClr val="dk1"/>
                          </a:solidFill>
                          <a:effectLst/>
                          <a:latin typeface="Verdana" panose="020B0604030504040204" pitchFamily="34" charset="0"/>
                          <a:ea typeface="+mn-ea"/>
                          <a:cs typeface="+mn-cs"/>
                        </a:rPr>
                        <a:t>2</a:t>
                      </a:r>
                      <a:r>
                        <a:rPr lang="en-GB" sz="1200" kern="1200" dirty="0">
                          <a:solidFill>
                            <a:schemeClr val="dk1"/>
                          </a:solidFill>
                          <a:effectLst/>
                          <a:latin typeface="Verdana" panose="020B0604030504040204" pitchFamily="34" charset="0"/>
                          <a:ea typeface="+mn-ea"/>
                          <a:cs typeface="+mn-cs"/>
                        </a:rPr>
                        <a:t>) </a:t>
                      </a:r>
                    </a:p>
                    <a:p>
                      <a:r>
                        <a:rPr lang="en-GB" sz="1200" kern="1200" dirty="0">
                          <a:solidFill>
                            <a:schemeClr val="dk1"/>
                          </a:solidFill>
                          <a:effectLst/>
                          <a:latin typeface="Verdana" panose="020B0604030504040204" pitchFamily="34" charset="0"/>
                          <a:ea typeface="+mn-ea"/>
                          <a:cs typeface="+mn-cs"/>
                        </a:rPr>
                        <a:t>square metre (m</a:t>
                      </a:r>
                      <a:r>
                        <a:rPr lang="en-GB" sz="1200" kern="1200" baseline="30000" dirty="0">
                          <a:solidFill>
                            <a:schemeClr val="dk1"/>
                          </a:solidFill>
                          <a:effectLst/>
                          <a:latin typeface="Verdana" panose="020B0604030504040204" pitchFamily="34" charset="0"/>
                          <a:ea typeface="+mn-ea"/>
                          <a:cs typeface="+mn-cs"/>
                        </a:rPr>
                        <a:t>2</a:t>
                      </a:r>
                      <a:r>
                        <a:rPr lang="en-GB" sz="1200" kern="1200" dirty="0">
                          <a:solidFill>
                            <a:schemeClr val="dk1"/>
                          </a:solidFill>
                          <a:effectLst/>
                          <a:latin typeface="Verdana" panose="020B0604030504040204" pitchFamily="34" charset="0"/>
                          <a:ea typeface="+mn-ea"/>
                          <a:cs typeface="+mn-cs"/>
                        </a:rPr>
                        <a:t>) </a:t>
                      </a:r>
                    </a:p>
                    <a:p>
                      <a:r>
                        <a:rPr lang="en-GB" sz="1200" kern="1200" dirty="0">
                          <a:solidFill>
                            <a:schemeClr val="dk1"/>
                          </a:solidFill>
                          <a:effectLst/>
                          <a:latin typeface="Verdana" panose="020B0604030504040204" pitchFamily="34" charset="0"/>
                          <a:ea typeface="+mn-ea"/>
                          <a:cs typeface="+mn-cs"/>
                        </a:rPr>
                        <a:t>regular</a:t>
                      </a:r>
                    </a:p>
                    <a:p>
                      <a:r>
                        <a:rPr lang="en-GB" sz="1200" kern="1200" dirty="0">
                          <a:solidFill>
                            <a:schemeClr val="dk1"/>
                          </a:solidFill>
                          <a:effectLst/>
                          <a:latin typeface="Verdana" panose="020B0604030504040204" pitchFamily="34" charset="0"/>
                          <a:ea typeface="+mn-ea"/>
                          <a:cs typeface="+mn-cs"/>
                        </a:rPr>
                        <a:t>irregular</a:t>
                      </a:r>
                    </a:p>
                    <a:p>
                      <a:r>
                        <a:rPr lang="en-GB" sz="1200" kern="1200" dirty="0">
                          <a:solidFill>
                            <a:schemeClr val="dk1"/>
                          </a:solidFill>
                          <a:effectLst/>
                          <a:latin typeface="Verdana" panose="020B0604030504040204" pitchFamily="34" charset="0"/>
                          <a:ea typeface="+mn-ea"/>
                          <a:cs typeface="+mn-cs"/>
                        </a:rPr>
                        <a:t>volume</a:t>
                      </a:r>
                    </a:p>
                    <a:p>
                      <a:r>
                        <a:rPr lang="en-GB" sz="1200" kern="1200" dirty="0">
                          <a:solidFill>
                            <a:schemeClr val="dk1"/>
                          </a:solidFill>
                          <a:effectLst/>
                          <a:latin typeface="Verdana" panose="020B0604030504040204" pitchFamily="34" charset="0"/>
                          <a:ea typeface="+mn-ea"/>
                          <a:cs typeface="+mn-cs"/>
                        </a:rPr>
                        <a:t>composite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r>
                        <a:rPr lang="en-GB" sz="1200" kern="1200" dirty="0">
                          <a:solidFill>
                            <a:schemeClr val="dk1"/>
                          </a:solidFill>
                          <a:effectLst/>
                          <a:latin typeface="+mn-lt"/>
                          <a:ea typeface="+mn-ea"/>
                          <a:cs typeface="+mn-cs"/>
                        </a:rPr>
                        <a:t>kilometre (km)</a:t>
                      </a:r>
                    </a:p>
                    <a:p>
                      <a:r>
                        <a:rPr lang="en-GB" sz="1200" kern="1200" dirty="0">
                          <a:solidFill>
                            <a:schemeClr val="dk1"/>
                          </a:solidFill>
                          <a:effectLst/>
                          <a:latin typeface="+mn-lt"/>
                          <a:ea typeface="+mn-ea"/>
                          <a:cs typeface="+mn-cs"/>
                        </a:rPr>
                        <a:t>rectilinear </a:t>
                      </a:r>
                    </a:p>
                    <a:p>
                      <a:r>
                        <a:rPr lang="en-GB" sz="1200" kern="1200" dirty="0">
                          <a:solidFill>
                            <a:schemeClr val="dk1"/>
                          </a:solidFill>
                          <a:effectLst/>
                          <a:latin typeface="+mn-lt"/>
                          <a:ea typeface="+mn-ea"/>
                          <a:cs typeface="+mn-cs"/>
                        </a:rPr>
                        <a:t>convert</a:t>
                      </a:r>
                    </a:p>
                    <a:p>
                      <a:r>
                        <a:rPr lang="en-GB" sz="1200" kern="1200" dirty="0">
                          <a:solidFill>
                            <a:schemeClr val="dk1"/>
                          </a:solidFill>
                          <a:effectLst/>
                          <a:latin typeface="+mn-lt"/>
                          <a:ea typeface="+mn-ea"/>
                          <a:cs typeface="+mn-cs"/>
                        </a:rPr>
                        <a:t>conversion</a:t>
                      </a:r>
                    </a:p>
                    <a:p>
                      <a:r>
                        <a:rPr lang="en-GB" sz="1200" kern="1200" dirty="0">
                          <a:solidFill>
                            <a:schemeClr val="dk1"/>
                          </a:solidFill>
                          <a:effectLst/>
                          <a:latin typeface="+mn-lt"/>
                          <a:ea typeface="+mn-ea"/>
                          <a:cs typeface="+mn-cs"/>
                        </a:rPr>
                        <a:t>area </a:t>
                      </a:r>
                    </a:p>
                    <a:p>
                      <a:r>
                        <a:rPr lang="en-GB" sz="1200" kern="1200" dirty="0">
                          <a:solidFill>
                            <a:schemeClr val="dk1"/>
                          </a:solidFill>
                          <a:effectLst/>
                          <a:latin typeface="+mn-lt"/>
                          <a:ea typeface="+mn-ea"/>
                          <a:cs typeface="+mn-cs"/>
                        </a:rPr>
                        <a:t>dimension </a:t>
                      </a:r>
                    </a:p>
                    <a:p>
                      <a:r>
                        <a:rPr lang="en-GB" sz="1200" kern="1200" dirty="0">
                          <a:solidFill>
                            <a:schemeClr val="dk1"/>
                          </a:solidFill>
                          <a:effectLst/>
                          <a:latin typeface="+mn-lt"/>
                          <a:ea typeface="+mn-ea"/>
                          <a:cs typeface="+mn-cs"/>
                        </a:rPr>
                        <a:t>12-hour</a:t>
                      </a:r>
                    </a:p>
                    <a:p>
                      <a:r>
                        <a:rPr lang="en-GB" sz="1200" kern="1200" dirty="0">
                          <a:solidFill>
                            <a:schemeClr val="dk1"/>
                          </a:solidFill>
                          <a:effectLst/>
                          <a:latin typeface="+mn-lt"/>
                          <a:ea typeface="+mn-ea"/>
                          <a:cs typeface="+mn-cs"/>
                        </a:rPr>
                        <a:t>24-hour</a:t>
                      </a:r>
                      <a:endParaRPr lang="en-GB" sz="120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r>
                        <a:rPr lang="en-GB" sz="1200" kern="1200" dirty="0">
                          <a:solidFill>
                            <a:schemeClr val="dk1"/>
                          </a:solidFill>
                          <a:effectLst/>
                          <a:latin typeface="Verdana" panose="020B0604030504040204" pitchFamily="34" charset="0"/>
                          <a:ea typeface="+mn-ea"/>
                          <a:cs typeface="+mn-cs"/>
                        </a:rPr>
                        <a:t>miles</a:t>
                      </a:r>
                    </a:p>
                    <a:p>
                      <a:r>
                        <a:rPr lang="en-GB" sz="1200" kern="1200" dirty="0">
                          <a:solidFill>
                            <a:schemeClr val="dk1"/>
                          </a:solidFill>
                          <a:effectLst/>
                          <a:latin typeface="Verdana" panose="020B0604030504040204" pitchFamily="34" charset="0"/>
                          <a:ea typeface="+mn-ea"/>
                          <a:cs typeface="+mn-cs"/>
                        </a:rPr>
                        <a:t>formulae  </a:t>
                      </a:r>
                    </a:p>
                    <a:p>
                      <a:r>
                        <a:rPr lang="en-GB" sz="1200" kern="1200" dirty="0">
                          <a:solidFill>
                            <a:schemeClr val="dk1"/>
                          </a:solidFill>
                          <a:effectLst/>
                          <a:latin typeface="Verdana" panose="020B0604030504040204" pitchFamily="34" charset="0"/>
                          <a:ea typeface="+mn-ea"/>
                          <a:cs typeface="+mn-cs"/>
                        </a:rPr>
                        <a:t>speed </a:t>
                      </a:r>
                      <a:endParaRPr lang="en-GB" sz="1200" dirty="0">
                        <a:effectLst/>
                        <a:latin typeface="Verdana" panose="020B0604030504040204" pitchFamily="34" charset="0"/>
                        <a:ea typeface="DengXian" panose="02010600030101010101" pitchFamily="2" charset="-122"/>
                        <a:cs typeface="Calibri" panose="020F0502020204030204" pitchFamily="34" charset="0"/>
                      </a:endParaRPr>
                    </a:p>
                    <a:p>
                      <a:r>
                        <a:rPr lang="en-GB" sz="1200" dirty="0">
                          <a:solidFill>
                            <a:schemeClr val="tx1"/>
                          </a:solidFill>
                          <a:latin typeface="Verdana" panose="020B0604030504040204" pitchFamily="34" charset="0"/>
                          <a:ea typeface="Verdana" panose="020B0604030504040204" pitchFamily="34" charset="0"/>
                        </a:rPr>
                        <a:t>conversion graph</a:t>
                      </a:r>
                    </a:p>
                    <a:p>
                      <a:r>
                        <a:rPr lang="en-GB" sz="1200" dirty="0">
                          <a:solidFill>
                            <a:schemeClr val="tx1"/>
                          </a:solidFill>
                          <a:latin typeface="Verdana" panose="020B0604030504040204" pitchFamily="34" charset="0"/>
                          <a:ea typeface="Verdana" panose="020B0604030504040204" pitchFamily="34" charset="0"/>
                        </a:rPr>
                        <a:t>miles per hour (mph)</a:t>
                      </a:r>
                    </a:p>
                    <a:p>
                      <a:r>
                        <a:rPr lang="en-GB" sz="1200" dirty="0">
                          <a:solidFill>
                            <a:schemeClr val="tx1"/>
                          </a:solidFill>
                          <a:latin typeface="Verdana" panose="020B0604030504040204" pitchFamily="34" charset="0"/>
                          <a:ea typeface="Verdana" panose="020B0604030504040204" pitchFamily="34" charset="0"/>
                        </a:rPr>
                        <a:t>kilometres per hour (kmph)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en-GB"/>
                    </a:p>
                  </a:txBody>
                  <a:tcPr/>
                </a:tc>
                <a:extLst>
                  <a:ext uri="{0D108BD9-81ED-4DB2-BD59-A6C34878D82A}">
                    <a16:rowId xmlns:a16="http://schemas.microsoft.com/office/drawing/2014/main" val="3742302306"/>
                  </a:ext>
                </a:extLst>
              </a:tr>
            </a:tbl>
          </a:graphicData>
        </a:graphic>
      </p:graphicFrame>
      <p:pic>
        <p:nvPicPr>
          <p:cNvPr id="10" name="Picture 9">
            <a:extLst>
              <a:ext uri="{FF2B5EF4-FFF2-40B4-BE49-F238E27FC236}">
                <a16:creationId xmlns:a16="http://schemas.microsoft.com/office/drawing/2014/main" id="{1105B012-3E38-E1A1-1E06-8DBE9F5F4C34}"/>
              </a:ext>
            </a:extLst>
          </p:cNvPr>
          <p:cNvPicPr>
            <a:picLocks noChangeAspect="1"/>
          </p:cNvPicPr>
          <p:nvPr/>
        </p:nvPicPr>
        <p:blipFill>
          <a:blip r:embed="rId3"/>
          <a:stretch>
            <a:fillRect/>
          </a:stretch>
        </p:blipFill>
        <p:spPr>
          <a:xfrm>
            <a:off x="5988818" y="111331"/>
            <a:ext cx="633210" cy="633210"/>
          </a:xfrm>
          <a:prstGeom prst="rect">
            <a:avLst/>
          </a:prstGeom>
        </p:spPr>
      </p:pic>
    </p:spTree>
    <p:extLst>
      <p:ext uri="{BB962C8B-B14F-4D97-AF65-F5344CB8AC3E}">
        <p14:creationId xmlns:p14="http://schemas.microsoft.com/office/powerpoint/2010/main" val="3645442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2" y="235244"/>
            <a:ext cx="3429001"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Geometry (Properties of Shape)</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2701545771"/>
              </p:ext>
            </p:extLst>
          </p:nvPr>
        </p:nvGraphicFramePr>
        <p:xfrm>
          <a:off x="154858" y="1076714"/>
          <a:ext cx="6467169" cy="805180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1614660303"/>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Verdana" panose="020B0604030504040204" pitchFamily="34" charset="0"/>
                          <a:ea typeface="Verdana" panose="020B0604030504040204" pitchFamily="34" charset="0"/>
                        </a:rPr>
                        <a:t>Year 3</a:t>
                      </a:r>
                    </a:p>
                    <a:p>
                      <a:pPr algn="ct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r>
                        <a:rPr lang="en-GB" sz="1350" b="0" kern="1200" dirty="0">
                          <a:solidFill>
                            <a:schemeClr val="dk1"/>
                          </a:solidFill>
                          <a:effectLst/>
                          <a:latin typeface="Verdana" panose="020B0604030504040204" pitchFamily="34" charset="0"/>
                          <a:ea typeface="+mn-ea"/>
                          <a:cs typeface="+mn-cs"/>
                        </a:rPr>
                        <a:t>2D</a:t>
                      </a:r>
                    </a:p>
                    <a:p>
                      <a:r>
                        <a:rPr lang="en-GB" sz="1350" b="0" kern="1200" dirty="0">
                          <a:solidFill>
                            <a:schemeClr val="dk1"/>
                          </a:solidFill>
                          <a:effectLst/>
                          <a:latin typeface="Verdana" panose="020B0604030504040204" pitchFamily="34" charset="0"/>
                          <a:ea typeface="+mn-ea"/>
                          <a:cs typeface="+mn-cs"/>
                        </a:rPr>
                        <a:t>3D</a:t>
                      </a:r>
                    </a:p>
                    <a:p>
                      <a:r>
                        <a:rPr lang="en-GB" sz="1350" b="0" kern="1200" dirty="0">
                          <a:solidFill>
                            <a:schemeClr val="dk1"/>
                          </a:solidFill>
                          <a:effectLst/>
                          <a:latin typeface="Verdana" panose="020B0604030504040204" pitchFamily="34" charset="0"/>
                          <a:ea typeface="+mn-ea"/>
                          <a:cs typeface="+mn-cs"/>
                        </a:rPr>
                        <a:t>square</a:t>
                      </a:r>
                    </a:p>
                    <a:p>
                      <a:r>
                        <a:rPr lang="en-GB" sz="1350" b="0" kern="1200" dirty="0">
                          <a:solidFill>
                            <a:schemeClr val="dk1"/>
                          </a:solidFill>
                          <a:effectLst/>
                          <a:latin typeface="Verdana" panose="020B0604030504040204" pitchFamily="34" charset="0"/>
                          <a:ea typeface="+mn-ea"/>
                          <a:cs typeface="+mn-cs"/>
                        </a:rPr>
                        <a:t>rectangle</a:t>
                      </a:r>
                    </a:p>
                    <a:p>
                      <a:r>
                        <a:rPr lang="en-GB" sz="1350" b="0" kern="1200" dirty="0">
                          <a:solidFill>
                            <a:schemeClr val="dk1"/>
                          </a:solidFill>
                          <a:effectLst/>
                          <a:latin typeface="Verdana" panose="020B0604030504040204" pitchFamily="34" charset="0"/>
                          <a:ea typeface="+mn-ea"/>
                          <a:cs typeface="+mn-cs"/>
                        </a:rPr>
                        <a:t>circle</a:t>
                      </a:r>
                    </a:p>
                    <a:p>
                      <a:r>
                        <a:rPr lang="en-GB" sz="1350" b="0" kern="1200" dirty="0">
                          <a:solidFill>
                            <a:schemeClr val="dk1"/>
                          </a:solidFill>
                          <a:effectLst/>
                          <a:latin typeface="Verdana" panose="020B0604030504040204" pitchFamily="34" charset="0"/>
                          <a:ea typeface="+mn-ea"/>
                          <a:cs typeface="+mn-cs"/>
                        </a:rPr>
                        <a:t>triangle</a:t>
                      </a:r>
                    </a:p>
                    <a:p>
                      <a:r>
                        <a:rPr lang="en-GB" sz="1350" b="0" kern="1200" dirty="0">
                          <a:solidFill>
                            <a:schemeClr val="dk1"/>
                          </a:solidFill>
                          <a:effectLst/>
                          <a:latin typeface="Verdana" panose="020B0604030504040204" pitchFamily="34" charset="0"/>
                          <a:ea typeface="+mn-ea"/>
                          <a:cs typeface="+mn-cs"/>
                        </a:rPr>
                        <a:t>cuboid</a:t>
                      </a:r>
                    </a:p>
                    <a:p>
                      <a:r>
                        <a:rPr lang="en-GB" sz="1350" b="0" kern="1200" dirty="0">
                          <a:solidFill>
                            <a:schemeClr val="dk1"/>
                          </a:solidFill>
                          <a:effectLst/>
                          <a:latin typeface="Verdana" panose="020B0604030504040204" pitchFamily="34" charset="0"/>
                          <a:ea typeface="+mn-ea"/>
                          <a:cs typeface="+mn-cs"/>
                        </a:rPr>
                        <a:t>cube</a:t>
                      </a:r>
                    </a:p>
                    <a:p>
                      <a:r>
                        <a:rPr lang="en-GB" sz="1350" b="0" kern="1200" dirty="0">
                          <a:solidFill>
                            <a:schemeClr val="dk1"/>
                          </a:solidFill>
                          <a:effectLst/>
                          <a:latin typeface="Verdana" panose="020B0604030504040204" pitchFamily="34" charset="0"/>
                          <a:ea typeface="+mn-ea"/>
                          <a:cs typeface="+mn-cs"/>
                        </a:rPr>
                        <a:t>pyramid</a:t>
                      </a:r>
                    </a:p>
                    <a:p>
                      <a:r>
                        <a:rPr lang="en-GB" sz="1350" b="0" kern="1200" dirty="0">
                          <a:solidFill>
                            <a:schemeClr val="dk1"/>
                          </a:solidFill>
                          <a:effectLst/>
                          <a:latin typeface="Verdana" panose="020B0604030504040204" pitchFamily="34" charset="0"/>
                          <a:ea typeface="+mn-ea"/>
                          <a:cs typeface="+mn-cs"/>
                        </a:rPr>
                        <a:t>sphere </a:t>
                      </a:r>
                    </a:p>
                    <a:p>
                      <a:r>
                        <a:rPr lang="en-GB" sz="1350" b="0" kern="1200" dirty="0">
                          <a:solidFill>
                            <a:schemeClr val="dk1"/>
                          </a:solidFill>
                          <a:effectLst/>
                          <a:latin typeface="Verdana" panose="020B0604030504040204" pitchFamily="34" charset="0"/>
                          <a:ea typeface="+mn-ea"/>
                          <a:cs typeface="+mn-cs"/>
                        </a:rPr>
                        <a:t>side</a:t>
                      </a:r>
                    </a:p>
                    <a:p>
                      <a:r>
                        <a:rPr lang="en-GB" sz="1350" b="0" kern="1200" dirty="0">
                          <a:solidFill>
                            <a:schemeClr val="dk1"/>
                          </a:solidFill>
                          <a:effectLst/>
                          <a:latin typeface="Verdana" panose="020B0604030504040204" pitchFamily="34" charset="0"/>
                          <a:ea typeface="+mn-ea"/>
                          <a:cs typeface="+mn-cs"/>
                        </a:rPr>
                        <a:t>cone </a:t>
                      </a:r>
                    </a:p>
                    <a:p>
                      <a:r>
                        <a:rPr lang="en-GB" sz="1350" b="0" kern="1200" dirty="0">
                          <a:solidFill>
                            <a:schemeClr val="dk1"/>
                          </a:solidFill>
                          <a:effectLst/>
                          <a:latin typeface="Verdana" panose="020B0604030504040204" pitchFamily="34" charset="0"/>
                          <a:ea typeface="+mn-ea"/>
                          <a:cs typeface="+mn-cs"/>
                        </a:rPr>
                        <a:t>two-dimensional</a:t>
                      </a:r>
                    </a:p>
                    <a:p>
                      <a:r>
                        <a:rPr lang="en-GB" sz="1350" b="0" kern="1200" dirty="0">
                          <a:solidFill>
                            <a:schemeClr val="dk1"/>
                          </a:solidFill>
                          <a:effectLst/>
                          <a:latin typeface="Verdana" panose="020B0604030504040204" pitchFamily="34" charset="0"/>
                          <a:ea typeface="+mn-ea"/>
                          <a:cs typeface="+mn-cs"/>
                        </a:rPr>
                        <a:t>three-dimensional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b="0" kern="1200" dirty="0">
                          <a:solidFill>
                            <a:schemeClr val="dk1"/>
                          </a:solidFill>
                          <a:effectLst/>
                          <a:latin typeface="Verdana" panose="020B0604030504040204" pitchFamily="34" charset="0"/>
                          <a:ea typeface="+mn-ea"/>
                          <a:cs typeface="+mn-cs"/>
                        </a:rPr>
                        <a:t>side</a:t>
                      </a:r>
                    </a:p>
                    <a:p>
                      <a:r>
                        <a:rPr lang="en-GB" sz="1350" b="0" kern="1200" dirty="0">
                          <a:solidFill>
                            <a:schemeClr val="dk1"/>
                          </a:solidFill>
                          <a:effectLst/>
                          <a:latin typeface="Verdana" panose="020B0604030504040204" pitchFamily="34" charset="0"/>
                          <a:ea typeface="+mn-ea"/>
                          <a:cs typeface="+mn-cs"/>
                        </a:rPr>
                        <a:t>line of symmetry </a:t>
                      </a:r>
                    </a:p>
                    <a:p>
                      <a:r>
                        <a:rPr lang="en-GB" sz="1350" b="0" kern="1200" dirty="0">
                          <a:solidFill>
                            <a:schemeClr val="dk1"/>
                          </a:solidFill>
                          <a:effectLst/>
                          <a:latin typeface="Verdana" panose="020B0604030504040204" pitchFamily="34" charset="0"/>
                          <a:ea typeface="+mn-ea"/>
                          <a:cs typeface="+mn-cs"/>
                        </a:rPr>
                        <a:t>symmetry</a:t>
                      </a:r>
                    </a:p>
                    <a:p>
                      <a:r>
                        <a:rPr lang="en-GB" sz="1350" b="0" kern="1200" dirty="0">
                          <a:solidFill>
                            <a:schemeClr val="dk1"/>
                          </a:solidFill>
                          <a:effectLst/>
                          <a:latin typeface="Verdana" panose="020B0604030504040204" pitchFamily="34" charset="0"/>
                          <a:ea typeface="+mn-ea"/>
                          <a:cs typeface="+mn-cs"/>
                        </a:rPr>
                        <a:t>edge</a:t>
                      </a:r>
                    </a:p>
                    <a:p>
                      <a:r>
                        <a:rPr lang="en-GB" sz="1350" b="0" kern="1200" dirty="0">
                          <a:solidFill>
                            <a:schemeClr val="dk1"/>
                          </a:solidFill>
                          <a:effectLst/>
                          <a:latin typeface="Verdana" panose="020B0604030504040204" pitchFamily="34" charset="0"/>
                          <a:ea typeface="+mn-ea"/>
                          <a:cs typeface="+mn-cs"/>
                        </a:rPr>
                        <a:t>face</a:t>
                      </a:r>
                    </a:p>
                    <a:p>
                      <a:r>
                        <a:rPr lang="en-GB" sz="1350" b="0" kern="1200" dirty="0">
                          <a:solidFill>
                            <a:schemeClr val="dk1"/>
                          </a:solidFill>
                          <a:effectLst/>
                          <a:latin typeface="Verdana" panose="020B0604030504040204" pitchFamily="34" charset="0"/>
                          <a:ea typeface="+mn-ea"/>
                          <a:cs typeface="+mn-cs"/>
                        </a:rPr>
                        <a:t>vertex/ vertices </a:t>
                      </a:r>
                    </a:p>
                    <a:p>
                      <a:r>
                        <a:rPr lang="en-GB" sz="1350" b="0" kern="1200" dirty="0">
                          <a:solidFill>
                            <a:schemeClr val="dk1"/>
                          </a:solidFill>
                          <a:effectLst/>
                          <a:latin typeface="Verdana" panose="020B0604030504040204" pitchFamily="34" charset="0"/>
                          <a:ea typeface="+mn-ea"/>
                          <a:cs typeface="+mn-cs"/>
                        </a:rPr>
                        <a:t>surface </a:t>
                      </a:r>
                    </a:p>
                    <a:p>
                      <a:r>
                        <a:rPr lang="en-GB" sz="1350" b="0" kern="1200" dirty="0">
                          <a:solidFill>
                            <a:schemeClr val="dk1"/>
                          </a:solidFill>
                          <a:effectLst/>
                          <a:latin typeface="Verdana" panose="020B0604030504040204" pitchFamily="34" charset="0"/>
                          <a:ea typeface="+mn-ea"/>
                          <a:cs typeface="+mn-cs"/>
                        </a:rPr>
                        <a:t>continuous surface </a:t>
                      </a:r>
                    </a:p>
                    <a:p>
                      <a:r>
                        <a:rPr lang="en-GB" sz="1350" b="0" kern="1200" dirty="0">
                          <a:solidFill>
                            <a:schemeClr val="dk1"/>
                          </a:solidFill>
                          <a:effectLst/>
                          <a:latin typeface="Verdana" panose="020B0604030504040204" pitchFamily="34" charset="0"/>
                          <a:ea typeface="+mn-ea"/>
                          <a:cs typeface="+mn-cs"/>
                        </a:rPr>
                        <a:t>property</a:t>
                      </a:r>
                    </a:p>
                    <a:p>
                      <a:r>
                        <a:rPr lang="en-GB" sz="1350" b="0" kern="1200" dirty="0">
                          <a:solidFill>
                            <a:schemeClr val="dk1"/>
                          </a:solidFill>
                          <a:effectLst/>
                          <a:latin typeface="Verdana" panose="020B0604030504040204" pitchFamily="34" charset="0"/>
                          <a:ea typeface="+mn-ea"/>
                          <a:cs typeface="+mn-cs"/>
                        </a:rPr>
                        <a:t>quadrilateral</a:t>
                      </a:r>
                    </a:p>
                    <a:p>
                      <a:r>
                        <a:rPr lang="en-GB" sz="1350" b="0" kern="1200" dirty="0">
                          <a:solidFill>
                            <a:schemeClr val="dk1"/>
                          </a:solidFill>
                          <a:effectLst/>
                          <a:latin typeface="Verdana" panose="020B0604030504040204" pitchFamily="34" charset="0"/>
                          <a:ea typeface="+mn-ea"/>
                          <a:cs typeface="+mn-cs"/>
                        </a:rPr>
                        <a:t>hexagon</a:t>
                      </a:r>
                    </a:p>
                    <a:p>
                      <a:r>
                        <a:rPr lang="en-GB" sz="1350" b="0" kern="1200" dirty="0">
                          <a:solidFill>
                            <a:schemeClr val="dk1"/>
                          </a:solidFill>
                          <a:effectLst/>
                          <a:latin typeface="Verdana" panose="020B0604030504040204" pitchFamily="34" charset="0"/>
                          <a:ea typeface="+mn-ea"/>
                          <a:cs typeface="+mn-cs"/>
                        </a:rPr>
                        <a:t>heptagon</a:t>
                      </a:r>
                    </a:p>
                    <a:p>
                      <a:r>
                        <a:rPr lang="en-GB" sz="1350" b="0" kern="1200" dirty="0">
                          <a:solidFill>
                            <a:schemeClr val="dk1"/>
                          </a:solidFill>
                          <a:effectLst/>
                          <a:latin typeface="Verdana" panose="020B0604030504040204" pitchFamily="34" charset="0"/>
                          <a:ea typeface="+mn-ea"/>
                          <a:cs typeface="+mn-cs"/>
                        </a:rPr>
                        <a:t>octagon</a:t>
                      </a:r>
                    </a:p>
                    <a:p>
                      <a:r>
                        <a:rPr lang="en-GB" sz="1350" b="0" kern="1200" dirty="0">
                          <a:solidFill>
                            <a:schemeClr val="dk1"/>
                          </a:solidFill>
                          <a:effectLst/>
                          <a:latin typeface="Verdana" panose="020B0604030504040204" pitchFamily="34" charset="0"/>
                          <a:ea typeface="+mn-ea"/>
                          <a:cs typeface="+mn-cs"/>
                        </a:rPr>
                        <a:t>pentagon</a:t>
                      </a:r>
                    </a:p>
                    <a:p>
                      <a:r>
                        <a:rPr lang="en-GB" sz="1350" b="0" kern="1200" dirty="0">
                          <a:solidFill>
                            <a:schemeClr val="dk1"/>
                          </a:solidFill>
                          <a:effectLst/>
                          <a:latin typeface="Verdana" panose="020B0604030504040204" pitchFamily="34" charset="0"/>
                          <a:ea typeface="+mn-ea"/>
                          <a:cs typeface="+mn-cs"/>
                        </a:rPr>
                        <a:t>prism </a:t>
                      </a:r>
                    </a:p>
                    <a:p>
                      <a:r>
                        <a:rPr lang="en-GB" sz="1350" b="0" kern="1200" dirty="0">
                          <a:solidFill>
                            <a:schemeClr val="dk1"/>
                          </a:solidFill>
                          <a:effectLst/>
                          <a:latin typeface="Verdana" panose="020B0604030504040204" pitchFamily="34" charset="0"/>
                          <a:ea typeface="+mn-ea"/>
                          <a:cs typeface="+mn-cs"/>
                        </a:rPr>
                        <a:t>polygon </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orientations </a:t>
                      </a:r>
                    </a:p>
                    <a:p>
                      <a:r>
                        <a:rPr lang="en-GB" sz="1350" kern="1200" dirty="0">
                          <a:solidFill>
                            <a:schemeClr val="dk1"/>
                          </a:solidFill>
                          <a:effectLst/>
                          <a:latin typeface="Verdana" panose="020B0604030504040204" pitchFamily="34" charset="0"/>
                          <a:ea typeface="+mn-ea"/>
                          <a:cs typeface="+mn-cs"/>
                        </a:rPr>
                        <a:t>angle</a:t>
                      </a:r>
                    </a:p>
                    <a:p>
                      <a:r>
                        <a:rPr lang="en-GB" sz="1350" kern="1200" dirty="0">
                          <a:solidFill>
                            <a:schemeClr val="dk1"/>
                          </a:solidFill>
                          <a:effectLst/>
                          <a:latin typeface="Verdana" panose="020B0604030504040204" pitchFamily="34" charset="0"/>
                          <a:ea typeface="+mn-ea"/>
                          <a:cs typeface="+mn-cs"/>
                        </a:rPr>
                        <a:t>acute</a:t>
                      </a:r>
                    </a:p>
                    <a:p>
                      <a:r>
                        <a:rPr lang="en-GB" sz="1350" kern="1200" dirty="0">
                          <a:solidFill>
                            <a:schemeClr val="dk1"/>
                          </a:solidFill>
                          <a:effectLst/>
                          <a:latin typeface="Verdana" panose="020B0604030504040204" pitchFamily="34" charset="0"/>
                          <a:ea typeface="+mn-ea"/>
                          <a:cs typeface="+mn-cs"/>
                        </a:rPr>
                        <a:t>obtuse</a:t>
                      </a:r>
                    </a:p>
                    <a:p>
                      <a:r>
                        <a:rPr lang="en-GB" sz="1350" kern="1200" dirty="0">
                          <a:solidFill>
                            <a:schemeClr val="dk1"/>
                          </a:solidFill>
                          <a:effectLst/>
                          <a:latin typeface="Verdana" panose="020B0604030504040204" pitchFamily="34" charset="0"/>
                          <a:ea typeface="+mn-ea"/>
                          <a:cs typeface="+mn-cs"/>
                        </a:rPr>
                        <a:t>parallel</a:t>
                      </a:r>
                    </a:p>
                    <a:p>
                      <a:r>
                        <a:rPr lang="en-GB" sz="1350" kern="1200" dirty="0">
                          <a:solidFill>
                            <a:schemeClr val="dk1"/>
                          </a:solidFill>
                          <a:effectLst/>
                          <a:latin typeface="Verdana" panose="020B0604030504040204" pitchFamily="34" charset="0"/>
                          <a:ea typeface="+mn-ea"/>
                          <a:cs typeface="+mn-cs"/>
                        </a:rPr>
                        <a:t>perpendicular</a:t>
                      </a:r>
                    </a:p>
                    <a:p>
                      <a:r>
                        <a:rPr lang="en-GB" sz="1350" kern="1200" dirty="0">
                          <a:solidFill>
                            <a:schemeClr val="dk1"/>
                          </a:solidFill>
                          <a:effectLst/>
                          <a:latin typeface="Verdana" panose="020B0604030504040204" pitchFamily="34" charset="0"/>
                          <a:ea typeface="+mn-ea"/>
                          <a:cs typeface="+mn-cs"/>
                        </a:rPr>
                        <a:t>vertical </a:t>
                      </a:r>
                    </a:p>
                    <a:p>
                      <a:r>
                        <a:rPr lang="en-GB" sz="1350" kern="1200" dirty="0">
                          <a:solidFill>
                            <a:schemeClr val="dk1"/>
                          </a:solidFill>
                          <a:effectLst/>
                          <a:latin typeface="Verdana" panose="020B0604030504040204" pitchFamily="34" charset="0"/>
                          <a:ea typeface="+mn-ea"/>
                          <a:cs typeface="+mn-cs"/>
                        </a:rPr>
                        <a:t>horizonal</a:t>
                      </a:r>
                    </a:p>
                    <a:p>
                      <a:r>
                        <a:rPr lang="en-GB" sz="1350" kern="1200" dirty="0">
                          <a:solidFill>
                            <a:schemeClr val="dk1"/>
                          </a:solidFill>
                          <a:effectLst/>
                          <a:latin typeface="Verdana" panose="020B0604030504040204" pitchFamily="34" charset="0"/>
                          <a:ea typeface="+mn-ea"/>
                          <a:cs typeface="+mn-cs"/>
                        </a:rPr>
                        <a:t>right angle </a:t>
                      </a:r>
                    </a:p>
                    <a:p>
                      <a:r>
                        <a:rPr lang="en-GB" sz="1350" kern="1200" dirty="0">
                          <a:solidFill>
                            <a:schemeClr val="dk1"/>
                          </a:solidFill>
                          <a:effectLst/>
                          <a:latin typeface="Verdana" panose="020B0604030504040204" pitchFamily="34" charset="0"/>
                          <a:ea typeface="+mn-ea"/>
                          <a:cs typeface="+mn-cs"/>
                        </a:rPr>
                        <a:t>square-based pyramid</a:t>
                      </a:r>
                    </a:p>
                    <a:p>
                      <a:r>
                        <a:rPr lang="en-GB" sz="1350" kern="1200" dirty="0">
                          <a:solidFill>
                            <a:schemeClr val="dk1"/>
                          </a:solidFill>
                          <a:effectLst/>
                          <a:latin typeface="Verdana" panose="020B0604030504040204" pitchFamily="34" charset="0"/>
                          <a:ea typeface="+mn-ea"/>
                          <a:cs typeface="+mn-cs"/>
                        </a:rPr>
                        <a:t>triangular-based pyramid</a:t>
                      </a:r>
                    </a:p>
                    <a:p>
                      <a:r>
                        <a:rPr lang="en-GB" b="0" dirty="0">
                          <a:solidFill>
                            <a:schemeClr val="tx1"/>
                          </a:solidFill>
                          <a:latin typeface="Verdana" panose="020B0604030504040204" pitchFamily="34" charset="0"/>
                          <a:ea typeface="Verdana" panose="020B0604030504040204" pitchFamily="34" charset="0"/>
                        </a:rPr>
                        <a:t>decagon</a:t>
                      </a:r>
                      <a:br>
                        <a:rPr lang="en-GB" b="0" dirty="0">
                          <a:solidFill>
                            <a:schemeClr val="tx1"/>
                          </a:solidFill>
                          <a:latin typeface="Verdana" panose="020B0604030504040204" pitchFamily="34" charset="0"/>
                          <a:ea typeface="Verdana" panose="020B0604030504040204" pitchFamily="34" charset="0"/>
                        </a:rPr>
                      </a:br>
                      <a:r>
                        <a:rPr lang="en-GB" b="0" dirty="0">
                          <a:solidFill>
                            <a:schemeClr val="tx1"/>
                          </a:solidFill>
                          <a:latin typeface="Verdana" panose="020B0604030504040204" pitchFamily="34" charset="0"/>
                          <a:ea typeface="Verdana" panose="020B0604030504040204" pitchFamily="34" charset="0"/>
                        </a:rPr>
                        <a:t>dodecagon</a:t>
                      </a:r>
                      <a:br>
                        <a:rPr lang="en-GB" b="0" dirty="0">
                          <a:solidFill>
                            <a:schemeClr val="tx1"/>
                          </a:solidFill>
                          <a:latin typeface="Verdana" panose="020B0604030504040204" pitchFamily="34" charset="0"/>
                          <a:ea typeface="Verdana" panose="020B0604030504040204" pitchFamily="34" charset="0"/>
                        </a:rPr>
                      </a:br>
                      <a:r>
                        <a:rPr lang="en-GB" b="0" dirty="0">
                          <a:solidFill>
                            <a:schemeClr val="tx1"/>
                          </a:solidFill>
                          <a:latin typeface="Verdana" panose="020B0604030504040204" pitchFamily="34" charset="0"/>
                          <a:ea typeface="Verdana" panose="020B0604030504040204" pitchFamily="34" charset="0"/>
                        </a:rPr>
                        <a:t>hendecagon</a:t>
                      </a:r>
                      <a:br>
                        <a:rPr lang="en-GB" b="0" dirty="0">
                          <a:solidFill>
                            <a:schemeClr val="tx1"/>
                          </a:solidFill>
                          <a:latin typeface="Verdana" panose="020B0604030504040204" pitchFamily="34" charset="0"/>
                          <a:ea typeface="Verdana" panose="020B0604030504040204" pitchFamily="34" charset="0"/>
                        </a:rPr>
                      </a:br>
                      <a:r>
                        <a:rPr lang="en-GB" b="0" dirty="0">
                          <a:solidFill>
                            <a:schemeClr val="tx1"/>
                          </a:solidFill>
                          <a:latin typeface="Verdana" panose="020B0604030504040204" pitchFamily="34" charset="0"/>
                          <a:ea typeface="Verdana" panose="020B0604030504040204" pitchFamily="34" charset="0"/>
                        </a:rPr>
                        <a:t>tetrahedron</a:t>
                      </a:r>
                      <a:br>
                        <a:rPr lang="en-GB" b="0" dirty="0">
                          <a:solidFill>
                            <a:schemeClr val="tx1"/>
                          </a:solidFill>
                          <a:latin typeface="Verdana" panose="020B0604030504040204" pitchFamily="34" charset="0"/>
                          <a:ea typeface="Verdana" panose="020B0604030504040204" pitchFamily="34" charset="0"/>
                        </a:rPr>
                      </a:br>
                      <a:r>
                        <a:rPr lang="en-GB" b="0" dirty="0">
                          <a:solidFill>
                            <a:schemeClr val="tx1"/>
                          </a:solidFill>
                          <a:latin typeface="Verdana" panose="020B0604030504040204" pitchFamily="34" charset="0"/>
                          <a:ea typeface="Verdana" panose="020B0604030504040204" pitchFamily="34" charset="0"/>
                        </a:rPr>
                        <a:t>nonagon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370840">
                <a:tc>
                  <a:txBody>
                    <a:bodyPr/>
                    <a:lstStyle/>
                    <a:p>
                      <a:r>
                        <a:rPr lang="en-GB" sz="1350" kern="1200" dirty="0">
                          <a:solidFill>
                            <a:schemeClr val="dk1"/>
                          </a:solidFill>
                          <a:effectLst/>
                          <a:latin typeface="Verdana" panose="020B0604030504040204" pitchFamily="34" charset="0"/>
                          <a:ea typeface="+mn-ea"/>
                          <a:cs typeface="+mn-cs"/>
                        </a:rPr>
                        <a:t>geometric</a:t>
                      </a:r>
                    </a:p>
                    <a:p>
                      <a:r>
                        <a:rPr lang="en-GB" sz="1350" kern="1200" dirty="0">
                          <a:solidFill>
                            <a:schemeClr val="dk1"/>
                          </a:solidFill>
                          <a:effectLst/>
                          <a:latin typeface="Verdana" panose="020B0604030504040204" pitchFamily="34" charset="0"/>
                          <a:ea typeface="+mn-ea"/>
                          <a:cs typeface="+mn-cs"/>
                        </a:rPr>
                        <a:t>equilateral</a:t>
                      </a:r>
                    </a:p>
                    <a:p>
                      <a:r>
                        <a:rPr lang="en-GB" sz="1350" kern="1200" dirty="0">
                          <a:solidFill>
                            <a:schemeClr val="dk1"/>
                          </a:solidFill>
                          <a:effectLst/>
                          <a:latin typeface="Verdana" panose="020B0604030504040204" pitchFamily="34" charset="0"/>
                          <a:ea typeface="+mn-ea"/>
                          <a:cs typeface="+mn-cs"/>
                        </a:rPr>
                        <a:t>isosceles </a:t>
                      </a:r>
                    </a:p>
                    <a:p>
                      <a:r>
                        <a:rPr lang="en-GB" sz="1350" kern="1200" dirty="0">
                          <a:solidFill>
                            <a:schemeClr val="dk1"/>
                          </a:solidFill>
                          <a:effectLst/>
                          <a:latin typeface="Verdana" panose="020B0604030504040204" pitchFamily="34" charset="0"/>
                          <a:ea typeface="+mn-ea"/>
                          <a:cs typeface="+mn-cs"/>
                        </a:rPr>
                        <a:t>scalene</a:t>
                      </a:r>
                    </a:p>
                    <a:p>
                      <a:r>
                        <a:rPr lang="en-GB" sz="1350" kern="1200" dirty="0">
                          <a:solidFill>
                            <a:schemeClr val="dk1"/>
                          </a:solidFill>
                          <a:effectLst/>
                          <a:latin typeface="Verdana" panose="020B0604030504040204" pitchFamily="34" charset="0"/>
                          <a:ea typeface="+mn-ea"/>
                          <a:cs typeface="+mn-cs"/>
                        </a:rPr>
                        <a:t>kite</a:t>
                      </a:r>
                    </a:p>
                    <a:p>
                      <a:r>
                        <a:rPr lang="en-GB" sz="1350" kern="1200" dirty="0">
                          <a:solidFill>
                            <a:schemeClr val="dk1"/>
                          </a:solidFill>
                          <a:effectLst/>
                          <a:latin typeface="Verdana" panose="020B0604030504040204" pitchFamily="34" charset="0"/>
                          <a:ea typeface="+mn-ea"/>
                          <a:cs typeface="+mn-cs"/>
                        </a:rPr>
                        <a:t>parallelogram</a:t>
                      </a:r>
                    </a:p>
                    <a:p>
                      <a:r>
                        <a:rPr lang="en-GB" sz="1350" kern="1200" dirty="0">
                          <a:solidFill>
                            <a:schemeClr val="dk1"/>
                          </a:solidFill>
                          <a:effectLst/>
                          <a:latin typeface="Verdana" panose="020B0604030504040204" pitchFamily="34" charset="0"/>
                          <a:ea typeface="+mn-ea"/>
                          <a:cs typeface="+mn-cs"/>
                        </a:rPr>
                        <a:t>rhombus</a:t>
                      </a:r>
                    </a:p>
                    <a:p>
                      <a:r>
                        <a:rPr lang="en-GB" sz="1350" kern="1200" dirty="0">
                          <a:solidFill>
                            <a:schemeClr val="dk1"/>
                          </a:solidFill>
                          <a:effectLst/>
                          <a:latin typeface="Verdana" panose="020B0604030504040204" pitchFamily="34" charset="0"/>
                          <a:ea typeface="+mn-ea"/>
                          <a:cs typeface="+mn-cs"/>
                        </a:rPr>
                        <a:t>symmetrical</a:t>
                      </a:r>
                    </a:p>
                    <a:p>
                      <a:r>
                        <a:rPr lang="en-GB" sz="1350" kern="1200" dirty="0">
                          <a:solidFill>
                            <a:schemeClr val="dk1"/>
                          </a:solidFill>
                          <a:effectLst/>
                          <a:latin typeface="Verdana" panose="020B0604030504040204" pitchFamily="34" charset="0"/>
                          <a:ea typeface="+mn-ea"/>
                          <a:cs typeface="+mn-cs"/>
                        </a:rPr>
                        <a:t>asymmetrical</a:t>
                      </a:r>
                    </a:p>
                    <a:p>
                      <a:r>
                        <a:rPr lang="en-GB" sz="1350" kern="1200" dirty="0">
                          <a:solidFill>
                            <a:schemeClr val="dk1"/>
                          </a:solidFill>
                          <a:effectLst/>
                          <a:latin typeface="Verdana" panose="020B0604030504040204" pitchFamily="34" charset="0"/>
                          <a:ea typeface="+mn-ea"/>
                          <a:cs typeface="+mn-cs"/>
                        </a:rPr>
                        <a:t>degrees </a:t>
                      </a:r>
                    </a:p>
                    <a:p>
                      <a:r>
                        <a:rPr lang="en-GB" sz="1350" kern="1200" dirty="0">
                          <a:solidFill>
                            <a:schemeClr val="dk1"/>
                          </a:solidFill>
                          <a:effectLst/>
                          <a:latin typeface="Verdana" panose="020B0604030504040204" pitchFamily="34" charset="0"/>
                          <a:ea typeface="+mn-ea"/>
                          <a:cs typeface="+mn-cs"/>
                        </a:rPr>
                        <a:t>polyhedron</a:t>
                      </a:r>
                    </a:p>
                    <a:p>
                      <a:r>
                        <a:rPr lang="en-GB" sz="1350" kern="1200" dirty="0" err="1">
                          <a:solidFill>
                            <a:schemeClr val="dk1"/>
                          </a:solidFill>
                          <a:effectLst/>
                          <a:latin typeface="Verdana" panose="020B0604030504040204" pitchFamily="34" charset="0"/>
                          <a:ea typeface="+mn-ea"/>
                          <a:cs typeface="+mn-cs"/>
                        </a:rPr>
                        <a:t>polyhedra</a:t>
                      </a:r>
                      <a:endParaRPr lang="en-GB" sz="1350" kern="1200" dirty="0">
                        <a:solidFill>
                          <a:schemeClr val="dk1"/>
                        </a:solidFill>
                        <a:effectLst/>
                        <a:latin typeface="Verdana" panose="020B0604030504040204" pitchFamily="34" charset="0"/>
                        <a:ea typeface="+mn-ea"/>
                        <a:cs typeface="+mn-cs"/>
                      </a:endParaRPr>
                    </a:p>
                    <a:p>
                      <a:r>
                        <a:rPr lang="en-GB" sz="1350" kern="1200" dirty="0">
                          <a:solidFill>
                            <a:schemeClr val="dk1"/>
                          </a:solidFill>
                          <a:effectLst/>
                          <a:latin typeface="Verdana" panose="020B0604030504040204" pitchFamily="34" charset="0"/>
                          <a:ea typeface="+mn-ea"/>
                          <a:cs typeface="+mn-cs"/>
                        </a:rPr>
                        <a:t>regular</a:t>
                      </a:r>
                    </a:p>
                    <a:p>
                      <a:r>
                        <a:rPr lang="en-GB" sz="1350" kern="1200" dirty="0">
                          <a:solidFill>
                            <a:schemeClr val="dk1"/>
                          </a:solidFill>
                          <a:effectLst/>
                          <a:latin typeface="Verdana" panose="020B0604030504040204" pitchFamily="34" charset="0"/>
                          <a:ea typeface="+mn-ea"/>
                          <a:cs typeface="+mn-cs"/>
                        </a:rPr>
                        <a:t>irregular</a:t>
                      </a:r>
                    </a:p>
                    <a:p>
                      <a:r>
                        <a:rPr lang="en-GB" sz="1350" kern="1200" dirty="0">
                          <a:solidFill>
                            <a:schemeClr val="dk1"/>
                          </a:solidFill>
                          <a:effectLst/>
                          <a:latin typeface="Verdana" panose="020B0604030504040204" pitchFamily="34" charset="0"/>
                          <a:ea typeface="+mn-ea"/>
                          <a:cs typeface="+mn-cs"/>
                        </a:rPr>
                        <a:t>classify</a:t>
                      </a:r>
                    </a:p>
                    <a:p>
                      <a:r>
                        <a:rPr lang="en-GB" sz="1350" b="0" kern="1200" dirty="0">
                          <a:solidFill>
                            <a:schemeClr val="dk1"/>
                          </a:solidFill>
                          <a:effectLst/>
                          <a:latin typeface="Verdana" panose="020B0604030504040204" pitchFamily="34" charset="0"/>
                          <a:ea typeface="+mn-ea"/>
                          <a:cs typeface="+mn-cs"/>
                        </a:rPr>
                        <a:t>adjacent</a:t>
                      </a:r>
                    </a:p>
                    <a:p>
                      <a:r>
                        <a:rPr lang="en-GB" sz="1350" b="0" kern="1200" dirty="0">
                          <a:solidFill>
                            <a:schemeClr val="dk1"/>
                          </a:solidFill>
                          <a:effectLst/>
                          <a:latin typeface="Verdana" panose="020B0604030504040204" pitchFamily="34" charset="0"/>
                          <a:ea typeface="+mn-ea"/>
                          <a:cs typeface="+mn-cs"/>
                        </a:rPr>
                        <a:t>diagonal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congruent </a:t>
                      </a:r>
                    </a:p>
                    <a:p>
                      <a:r>
                        <a:rPr lang="en-GB" sz="1350" kern="1200" dirty="0">
                          <a:solidFill>
                            <a:schemeClr val="dk1"/>
                          </a:solidFill>
                          <a:effectLst/>
                          <a:latin typeface="Verdana" panose="020B0604030504040204" pitchFamily="34" charset="0"/>
                          <a:ea typeface="+mn-ea"/>
                          <a:cs typeface="+mn-cs"/>
                        </a:rPr>
                        <a:t>internal angle</a:t>
                      </a:r>
                    </a:p>
                    <a:p>
                      <a:r>
                        <a:rPr lang="en-GB" sz="1350" kern="1200" dirty="0">
                          <a:solidFill>
                            <a:schemeClr val="dk1"/>
                          </a:solidFill>
                          <a:effectLst/>
                          <a:latin typeface="Verdana" panose="020B0604030504040204" pitchFamily="34" charset="0"/>
                          <a:ea typeface="+mn-ea"/>
                          <a:cs typeface="+mn-cs"/>
                        </a:rPr>
                        <a:t>external angle</a:t>
                      </a:r>
                    </a:p>
                    <a:p>
                      <a:r>
                        <a:rPr lang="en-GB" sz="1350" kern="1200" dirty="0">
                          <a:solidFill>
                            <a:schemeClr val="dk1"/>
                          </a:solidFill>
                          <a:effectLst/>
                          <a:latin typeface="Verdana" panose="020B0604030504040204" pitchFamily="34" charset="0"/>
                          <a:ea typeface="+mn-ea"/>
                          <a:cs typeface="+mn-cs"/>
                        </a:rPr>
                        <a:t>reflex</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interior</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exterior</a:t>
                      </a:r>
                    </a:p>
                    <a:p>
                      <a:r>
                        <a:rPr lang="en-GB" b="0" dirty="0">
                          <a:solidFill>
                            <a:schemeClr val="tx1"/>
                          </a:solidFill>
                          <a:latin typeface="Verdana" panose="020B0604030504040204" pitchFamily="34" charset="0"/>
                          <a:ea typeface="Verdana" panose="020B0604030504040204" pitchFamily="34" charset="0"/>
                        </a:rPr>
                        <a:t>protractor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dimensions </a:t>
                      </a:r>
                    </a:p>
                    <a:p>
                      <a:r>
                        <a:rPr lang="en-GB" sz="1350" kern="1200" dirty="0">
                          <a:solidFill>
                            <a:schemeClr val="dk1"/>
                          </a:solidFill>
                          <a:effectLst/>
                          <a:latin typeface="Verdana" panose="020B0604030504040204" pitchFamily="34" charset="0"/>
                          <a:ea typeface="+mn-ea"/>
                          <a:cs typeface="+mn-cs"/>
                        </a:rPr>
                        <a:t>nets</a:t>
                      </a:r>
                    </a:p>
                    <a:p>
                      <a:r>
                        <a:rPr lang="en-GB" sz="1350" kern="1200" dirty="0">
                          <a:solidFill>
                            <a:schemeClr val="dk1"/>
                          </a:solidFill>
                          <a:effectLst/>
                          <a:latin typeface="Verdana" panose="020B0604030504040204" pitchFamily="34" charset="0"/>
                          <a:ea typeface="+mn-ea"/>
                          <a:cs typeface="+mn-cs"/>
                        </a:rPr>
                        <a:t>radius</a:t>
                      </a:r>
                    </a:p>
                    <a:p>
                      <a:r>
                        <a:rPr lang="en-GB" sz="1350" kern="1200" dirty="0">
                          <a:solidFill>
                            <a:schemeClr val="dk1"/>
                          </a:solidFill>
                          <a:effectLst/>
                          <a:latin typeface="Verdana" panose="020B0604030504040204" pitchFamily="34" charset="0"/>
                          <a:ea typeface="+mn-ea"/>
                          <a:cs typeface="+mn-cs"/>
                        </a:rPr>
                        <a:t>diameter</a:t>
                      </a:r>
                    </a:p>
                    <a:p>
                      <a:r>
                        <a:rPr lang="en-GB" sz="1350" kern="1200" dirty="0">
                          <a:solidFill>
                            <a:schemeClr val="dk1"/>
                          </a:solidFill>
                          <a:effectLst/>
                          <a:latin typeface="Verdana" panose="020B0604030504040204" pitchFamily="34" charset="0"/>
                          <a:ea typeface="+mn-ea"/>
                          <a:cs typeface="+mn-cs"/>
                        </a:rPr>
                        <a:t>circumference</a:t>
                      </a:r>
                    </a:p>
                    <a:p>
                      <a:r>
                        <a:rPr lang="en-GB" sz="1350" kern="1200" dirty="0">
                          <a:solidFill>
                            <a:schemeClr val="dk1"/>
                          </a:solidFill>
                          <a:effectLst/>
                          <a:latin typeface="Verdana" panose="020B0604030504040204" pitchFamily="34" charset="0"/>
                          <a:ea typeface="+mn-ea"/>
                          <a:cs typeface="+mn-cs"/>
                        </a:rPr>
                        <a:t>arc</a:t>
                      </a:r>
                    </a:p>
                    <a:p>
                      <a:r>
                        <a:rPr lang="en-GB" sz="1350" kern="1200" dirty="0">
                          <a:solidFill>
                            <a:schemeClr val="dk1"/>
                          </a:solidFill>
                          <a:effectLst/>
                          <a:latin typeface="Verdana" panose="020B0604030504040204" pitchFamily="34" charset="0"/>
                          <a:ea typeface="+mn-ea"/>
                          <a:cs typeface="+mn-cs"/>
                        </a:rPr>
                        <a:t>centre</a:t>
                      </a:r>
                    </a:p>
                    <a:p>
                      <a:r>
                        <a:rPr lang="en-GB" sz="1350" kern="1200" dirty="0">
                          <a:solidFill>
                            <a:schemeClr val="dk1"/>
                          </a:solidFill>
                          <a:effectLst/>
                          <a:latin typeface="Verdana" panose="020B0604030504040204" pitchFamily="34" charset="0"/>
                          <a:ea typeface="+mn-ea"/>
                          <a:cs typeface="+mn-cs"/>
                        </a:rPr>
                        <a:t>vertically opposite</a:t>
                      </a:r>
                    </a:p>
                    <a:p>
                      <a:r>
                        <a:rPr lang="en-GB" sz="1350" kern="1200" dirty="0">
                          <a:solidFill>
                            <a:schemeClr val="dk1"/>
                          </a:solidFill>
                          <a:effectLst/>
                          <a:latin typeface="Verdana" panose="020B0604030504040204" pitchFamily="34" charset="0"/>
                          <a:ea typeface="+mn-ea"/>
                          <a:cs typeface="+mn-cs"/>
                        </a:rPr>
                        <a:t>dissect </a:t>
                      </a:r>
                    </a:p>
                    <a:p>
                      <a:r>
                        <a:rPr lang="en-GB" sz="1350" kern="1200" dirty="0">
                          <a:solidFill>
                            <a:schemeClr val="dk1"/>
                          </a:solidFill>
                          <a:effectLst/>
                          <a:latin typeface="Verdana" panose="020B0604030504040204" pitchFamily="34" charset="0"/>
                          <a:ea typeface="+mn-ea"/>
                          <a:cs typeface="+mn-cs"/>
                        </a:rPr>
                        <a:t>complementary angles </a:t>
                      </a:r>
                    </a:p>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2" name="Picture 11">
            <a:extLst>
              <a:ext uri="{FF2B5EF4-FFF2-40B4-BE49-F238E27FC236}">
                <a16:creationId xmlns:a16="http://schemas.microsoft.com/office/drawing/2014/main" id="{49221A64-08DA-7729-8F9B-F28797BB0ACA}"/>
              </a:ext>
            </a:extLst>
          </p:cNvPr>
          <p:cNvPicPr>
            <a:picLocks noChangeAspect="1"/>
          </p:cNvPicPr>
          <p:nvPr/>
        </p:nvPicPr>
        <p:blipFill>
          <a:blip r:embed="rId3"/>
          <a:stretch>
            <a:fillRect/>
          </a:stretch>
        </p:blipFill>
        <p:spPr>
          <a:xfrm>
            <a:off x="5650836" y="148202"/>
            <a:ext cx="835024" cy="835024"/>
          </a:xfrm>
          <a:prstGeom prst="rect">
            <a:avLst/>
          </a:prstGeom>
        </p:spPr>
      </p:pic>
    </p:spTree>
    <p:extLst>
      <p:ext uri="{BB962C8B-B14F-4D97-AF65-F5344CB8AC3E}">
        <p14:creationId xmlns:p14="http://schemas.microsoft.com/office/powerpoint/2010/main" val="3390135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BD885144-36A4-F84B-854C-3F5EDE0A72E3}"/>
              </a:ext>
            </a:extLst>
          </p:cNvPr>
          <p:cNvPicPr>
            <a:picLocks noChangeAspect="1"/>
          </p:cNvPicPr>
          <p:nvPr/>
        </p:nvPicPr>
        <p:blipFill rotWithShape="1">
          <a:blip r:embed="rId2">
            <a:alphaModFix/>
          </a:blip>
          <a:srcRect l="27295" t="39259" r="27295" b="37778"/>
          <a:stretch/>
        </p:blipFill>
        <p:spPr>
          <a:xfrm>
            <a:off x="2634074" y="9219181"/>
            <a:ext cx="1314488" cy="513644"/>
          </a:xfrm>
          <a:prstGeom prst="rect">
            <a:avLst/>
          </a:prstGeom>
        </p:spPr>
      </p:pic>
      <p:sp>
        <p:nvSpPr>
          <p:cNvPr id="8" name="TextBox 7">
            <a:extLst>
              <a:ext uri="{FF2B5EF4-FFF2-40B4-BE49-F238E27FC236}">
                <a16:creationId xmlns:a16="http://schemas.microsoft.com/office/drawing/2014/main" id="{C11F95CB-3461-9D47-9476-94F3633390B3}"/>
              </a:ext>
            </a:extLst>
          </p:cNvPr>
          <p:cNvSpPr txBox="1"/>
          <p:nvPr/>
        </p:nvSpPr>
        <p:spPr>
          <a:xfrm>
            <a:off x="2621251" y="9659448"/>
            <a:ext cx="1314488" cy="181268"/>
          </a:xfrm>
          <a:prstGeom prst="rect">
            <a:avLst/>
          </a:prstGeom>
          <a:noFill/>
        </p:spPr>
        <p:txBody>
          <a:bodyPr wrap="square" rtlCol="0">
            <a:spAutoFit/>
          </a:bodyPr>
          <a:lstStyle/>
          <a:p>
            <a:pPr algn="ctr"/>
            <a:r>
              <a:rPr lang="en-GB" sz="578" dirty="0">
                <a:solidFill>
                  <a:schemeClr val="bg2">
                    <a:lumMod val="90000"/>
                  </a:schemeClr>
                </a:solidFill>
                <a:latin typeface="Verdana" panose="020B0604030504040204" pitchFamily="34" charset="0"/>
                <a:ea typeface="Verdana" panose="020B0604030504040204" pitchFamily="34" charset="0"/>
                <a:cs typeface="Verdana" panose="020B0604030504040204" pitchFamily="34" charset="0"/>
              </a:rPr>
              <a:t>© 2022</a:t>
            </a:r>
          </a:p>
        </p:txBody>
      </p:sp>
      <p:cxnSp>
        <p:nvCxnSpPr>
          <p:cNvPr id="3" name="Straight Connector 2">
            <a:extLst>
              <a:ext uri="{FF2B5EF4-FFF2-40B4-BE49-F238E27FC236}">
                <a16:creationId xmlns:a16="http://schemas.microsoft.com/office/drawing/2014/main" id="{1962A405-3FD1-884D-8294-317C31B8FE7D}"/>
              </a:ext>
            </a:extLst>
          </p:cNvPr>
          <p:cNvCxnSpPr>
            <a:cxnSpLocks/>
          </p:cNvCxnSpPr>
          <p:nvPr/>
        </p:nvCxnSpPr>
        <p:spPr>
          <a:xfrm flipH="1">
            <a:off x="382772" y="9656540"/>
            <a:ext cx="2194157"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8FB3E5D-E45D-A24F-B432-090162ECF2E7}"/>
              </a:ext>
            </a:extLst>
          </p:cNvPr>
          <p:cNvCxnSpPr>
            <a:cxnSpLocks/>
          </p:cNvCxnSpPr>
          <p:nvPr/>
        </p:nvCxnSpPr>
        <p:spPr>
          <a:xfrm flipH="1">
            <a:off x="4019789" y="9656540"/>
            <a:ext cx="2466071" cy="0"/>
          </a:xfrm>
          <a:prstGeom prst="line">
            <a:avLst/>
          </a:prstGeom>
          <a:ln>
            <a:solidFill>
              <a:srgbClr val="F4733D"/>
            </a:solidFill>
          </a:ln>
        </p:spPr>
        <p:style>
          <a:lnRef idx="1">
            <a:schemeClr val="accent1"/>
          </a:lnRef>
          <a:fillRef idx="0">
            <a:schemeClr val="accent1"/>
          </a:fillRef>
          <a:effectRef idx="0">
            <a:schemeClr val="accent1"/>
          </a:effectRef>
          <a:fontRef idx="minor">
            <a:schemeClr val="tx1"/>
          </a:fontRef>
        </p:style>
      </p:cxnSp>
      <p:sp>
        <p:nvSpPr>
          <p:cNvPr id="2" name="Snip Single Corner of Rectangle 1">
            <a:extLst>
              <a:ext uri="{FF2B5EF4-FFF2-40B4-BE49-F238E27FC236}">
                <a16:creationId xmlns:a16="http://schemas.microsoft.com/office/drawing/2014/main" id="{E0778F1B-CA4F-F044-8206-38E2E784EE3D}"/>
              </a:ext>
            </a:extLst>
          </p:cNvPr>
          <p:cNvSpPr/>
          <p:nvPr/>
        </p:nvSpPr>
        <p:spPr>
          <a:xfrm>
            <a:off x="-2" y="235244"/>
            <a:ext cx="3429001" cy="345802"/>
          </a:xfrm>
          <a:prstGeom prst="snip1Rect">
            <a:avLst>
              <a:gd name="adj" fmla="val 50000"/>
            </a:avLst>
          </a:prstGeom>
          <a:solidFill>
            <a:srgbClr val="F4733D"/>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rtlCol="0" anchor="t"/>
          <a:lstStyle/>
          <a:p>
            <a:pPr algn="ctr"/>
            <a:r>
              <a:rPr lang="en-GB" sz="1200" b="1" dirty="0">
                <a:latin typeface="Verdana" panose="020B0604030504040204" pitchFamily="34" charset="0"/>
                <a:ea typeface="Verdana" panose="020B0604030504040204" pitchFamily="34" charset="0"/>
                <a:cs typeface="Verdana" panose="020B0604030504040204" pitchFamily="34" charset="0"/>
              </a:rPr>
              <a:t>Geometry (Position and Direction)</a:t>
            </a:r>
          </a:p>
        </p:txBody>
      </p:sp>
      <p:graphicFrame>
        <p:nvGraphicFramePr>
          <p:cNvPr id="6" name="Table 9">
            <a:extLst>
              <a:ext uri="{FF2B5EF4-FFF2-40B4-BE49-F238E27FC236}">
                <a16:creationId xmlns:a16="http://schemas.microsoft.com/office/drawing/2014/main" id="{899D07D5-DB5D-DEDE-DC8E-53CD199B8B98}"/>
              </a:ext>
            </a:extLst>
          </p:cNvPr>
          <p:cNvGraphicFramePr>
            <a:graphicFrameLocks noGrp="1"/>
          </p:cNvGraphicFramePr>
          <p:nvPr>
            <p:extLst>
              <p:ext uri="{D42A27DB-BD31-4B8C-83A1-F6EECF244321}">
                <p14:modId xmlns:p14="http://schemas.microsoft.com/office/powerpoint/2010/main" val="4036008289"/>
              </p:ext>
            </p:extLst>
          </p:nvPr>
        </p:nvGraphicFramePr>
        <p:xfrm>
          <a:off x="154858" y="1076714"/>
          <a:ext cx="6467169" cy="6405880"/>
        </p:xfrm>
        <a:graphic>
          <a:graphicData uri="http://schemas.openxmlformats.org/drawingml/2006/table">
            <a:tbl>
              <a:tblPr firstRow="1" bandRow="1">
                <a:tableStyleId>{5C22544A-7EE6-4342-B048-85BDC9FD1C3A}</a:tableStyleId>
              </a:tblPr>
              <a:tblGrid>
                <a:gridCol w="2155723">
                  <a:extLst>
                    <a:ext uri="{9D8B030D-6E8A-4147-A177-3AD203B41FA5}">
                      <a16:colId xmlns:a16="http://schemas.microsoft.com/office/drawing/2014/main" val="627452933"/>
                    </a:ext>
                  </a:extLst>
                </a:gridCol>
                <a:gridCol w="2155723">
                  <a:extLst>
                    <a:ext uri="{9D8B030D-6E8A-4147-A177-3AD203B41FA5}">
                      <a16:colId xmlns:a16="http://schemas.microsoft.com/office/drawing/2014/main" val="2040169359"/>
                    </a:ext>
                  </a:extLst>
                </a:gridCol>
                <a:gridCol w="2155723">
                  <a:extLst>
                    <a:ext uri="{9D8B030D-6E8A-4147-A177-3AD203B41FA5}">
                      <a16:colId xmlns:a16="http://schemas.microsoft.com/office/drawing/2014/main" val="1614660303"/>
                    </a:ext>
                  </a:extLst>
                </a:gridCol>
              </a:tblGrid>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b="0" dirty="0">
                          <a:solidFill>
                            <a:schemeClr val="tx1"/>
                          </a:solidFill>
                          <a:latin typeface="Verdana" panose="020B0604030504040204" pitchFamily="34" charset="0"/>
                          <a:ea typeface="Verdana" panose="020B0604030504040204" pitchFamily="34" charset="0"/>
                        </a:rPr>
                        <a:t>Year 3</a:t>
                      </a:r>
                    </a:p>
                    <a:p>
                      <a:pPr algn="ct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316563585"/>
                  </a:ext>
                </a:extLst>
              </a:tr>
              <a:tr h="370840">
                <a:tc>
                  <a:txBody>
                    <a:bodyPr/>
                    <a:lstStyle/>
                    <a:p>
                      <a:r>
                        <a:rPr lang="en-GB" sz="1350" kern="1200" dirty="0">
                          <a:solidFill>
                            <a:schemeClr val="dk1"/>
                          </a:solidFill>
                          <a:effectLst/>
                          <a:latin typeface="Verdana" panose="020B0604030504040204" pitchFamily="34" charset="0"/>
                          <a:ea typeface="+mn-ea"/>
                          <a:cs typeface="+mn-cs"/>
                        </a:rPr>
                        <a:t>turn </a:t>
                      </a:r>
                    </a:p>
                    <a:p>
                      <a:r>
                        <a:rPr lang="en-GB" sz="1350" kern="1200" dirty="0">
                          <a:solidFill>
                            <a:schemeClr val="dk1"/>
                          </a:solidFill>
                          <a:effectLst/>
                          <a:latin typeface="Verdana" panose="020B0604030504040204" pitchFamily="34" charset="0"/>
                          <a:ea typeface="+mn-ea"/>
                          <a:cs typeface="+mn-cs"/>
                        </a:rPr>
                        <a:t>left</a:t>
                      </a:r>
                    </a:p>
                    <a:p>
                      <a:r>
                        <a:rPr lang="en-GB" sz="1350" kern="1200" dirty="0">
                          <a:solidFill>
                            <a:schemeClr val="dk1"/>
                          </a:solidFill>
                          <a:effectLst/>
                          <a:latin typeface="Verdana" panose="020B0604030504040204" pitchFamily="34" charset="0"/>
                          <a:ea typeface="+mn-ea"/>
                          <a:cs typeface="+mn-cs"/>
                        </a:rPr>
                        <a:t>right </a:t>
                      </a:r>
                    </a:p>
                    <a:p>
                      <a:r>
                        <a:rPr lang="en-GB" sz="1350" kern="1200" dirty="0">
                          <a:solidFill>
                            <a:schemeClr val="dk1"/>
                          </a:solidFill>
                          <a:effectLst/>
                          <a:latin typeface="Verdana" panose="020B0604030504040204" pitchFamily="34" charset="0"/>
                          <a:ea typeface="+mn-ea"/>
                          <a:cs typeface="+mn-cs"/>
                        </a:rPr>
                        <a:t>top</a:t>
                      </a:r>
                    </a:p>
                    <a:p>
                      <a:r>
                        <a:rPr lang="en-GB" sz="1350" kern="1200" dirty="0">
                          <a:solidFill>
                            <a:schemeClr val="dk1"/>
                          </a:solidFill>
                          <a:effectLst/>
                          <a:latin typeface="Verdana" panose="020B0604030504040204" pitchFamily="34" charset="0"/>
                          <a:ea typeface="+mn-ea"/>
                          <a:cs typeface="+mn-cs"/>
                        </a:rPr>
                        <a:t>middle </a:t>
                      </a:r>
                    </a:p>
                    <a:p>
                      <a:r>
                        <a:rPr lang="en-GB" sz="1350" kern="1200" dirty="0">
                          <a:solidFill>
                            <a:schemeClr val="dk1"/>
                          </a:solidFill>
                          <a:effectLst/>
                          <a:latin typeface="Verdana" panose="020B0604030504040204" pitchFamily="34" charset="0"/>
                          <a:ea typeface="+mn-ea"/>
                          <a:cs typeface="+mn-cs"/>
                        </a:rPr>
                        <a:t>bottom</a:t>
                      </a:r>
                    </a:p>
                    <a:p>
                      <a:r>
                        <a:rPr lang="en-GB" sz="1350" kern="1200" dirty="0">
                          <a:solidFill>
                            <a:schemeClr val="dk1"/>
                          </a:solidFill>
                          <a:effectLst/>
                          <a:latin typeface="Verdana" panose="020B0604030504040204" pitchFamily="34" charset="0"/>
                          <a:ea typeface="+mn-ea"/>
                          <a:cs typeface="+mn-cs"/>
                        </a:rPr>
                        <a:t>on top of</a:t>
                      </a:r>
                    </a:p>
                    <a:p>
                      <a:r>
                        <a:rPr lang="en-GB" sz="1350" kern="1200" dirty="0">
                          <a:solidFill>
                            <a:schemeClr val="dk1"/>
                          </a:solidFill>
                          <a:effectLst/>
                          <a:latin typeface="Verdana" panose="020B0604030504040204" pitchFamily="34" charset="0"/>
                          <a:ea typeface="+mn-ea"/>
                          <a:cs typeface="+mn-cs"/>
                        </a:rPr>
                        <a:t>in front of</a:t>
                      </a:r>
                    </a:p>
                    <a:p>
                      <a:r>
                        <a:rPr lang="en-GB" sz="1350" kern="1200" dirty="0">
                          <a:solidFill>
                            <a:schemeClr val="dk1"/>
                          </a:solidFill>
                          <a:effectLst/>
                          <a:latin typeface="Verdana" panose="020B0604030504040204" pitchFamily="34" charset="0"/>
                          <a:ea typeface="+mn-ea"/>
                          <a:cs typeface="+mn-cs"/>
                        </a:rPr>
                        <a:t>above</a:t>
                      </a:r>
                    </a:p>
                    <a:p>
                      <a:r>
                        <a:rPr lang="en-GB" sz="1350" kern="1200" dirty="0">
                          <a:solidFill>
                            <a:schemeClr val="dk1"/>
                          </a:solidFill>
                          <a:effectLst/>
                          <a:latin typeface="Verdana" panose="020B0604030504040204" pitchFamily="34" charset="0"/>
                          <a:ea typeface="+mn-ea"/>
                          <a:cs typeface="+mn-cs"/>
                        </a:rPr>
                        <a:t>between </a:t>
                      </a:r>
                    </a:p>
                    <a:p>
                      <a:r>
                        <a:rPr lang="en-GB" sz="1350" kern="1200" dirty="0">
                          <a:solidFill>
                            <a:schemeClr val="dk1"/>
                          </a:solidFill>
                          <a:effectLst/>
                          <a:latin typeface="Verdana" panose="020B0604030504040204" pitchFamily="34" charset="0"/>
                          <a:ea typeface="+mn-ea"/>
                          <a:cs typeface="+mn-cs"/>
                        </a:rPr>
                        <a:t>around </a:t>
                      </a:r>
                    </a:p>
                    <a:p>
                      <a:r>
                        <a:rPr lang="en-GB" sz="1350" kern="1200" dirty="0">
                          <a:solidFill>
                            <a:schemeClr val="dk1"/>
                          </a:solidFill>
                          <a:effectLst/>
                          <a:latin typeface="Verdana" panose="020B0604030504040204" pitchFamily="34" charset="0"/>
                          <a:ea typeface="+mn-ea"/>
                          <a:cs typeface="+mn-cs"/>
                        </a:rPr>
                        <a:t>near </a:t>
                      </a:r>
                    </a:p>
                    <a:p>
                      <a:r>
                        <a:rPr lang="en-GB" sz="1350" kern="1200" dirty="0">
                          <a:solidFill>
                            <a:schemeClr val="dk1"/>
                          </a:solidFill>
                          <a:effectLst/>
                          <a:latin typeface="Verdana" panose="020B0604030504040204" pitchFamily="34" charset="0"/>
                          <a:ea typeface="+mn-ea"/>
                          <a:cs typeface="+mn-cs"/>
                        </a:rPr>
                        <a:t>close/ far</a:t>
                      </a:r>
                    </a:p>
                    <a:p>
                      <a:r>
                        <a:rPr lang="en-GB" sz="1350" kern="1200" dirty="0">
                          <a:solidFill>
                            <a:schemeClr val="dk1"/>
                          </a:solidFill>
                          <a:effectLst/>
                          <a:latin typeface="Verdana" panose="020B0604030504040204" pitchFamily="34" charset="0"/>
                          <a:ea typeface="+mn-ea"/>
                          <a:cs typeface="+mn-cs"/>
                        </a:rPr>
                        <a:t>up/ down </a:t>
                      </a:r>
                    </a:p>
                    <a:p>
                      <a:r>
                        <a:rPr lang="en-GB" sz="1350" kern="1200" dirty="0">
                          <a:solidFill>
                            <a:schemeClr val="dk1"/>
                          </a:solidFill>
                          <a:effectLst/>
                          <a:latin typeface="Verdana" panose="020B0604030504040204" pitchFamily="34" charset="0"/>
                          <a:ea typeface="+mn-ea"/>
                          <a:cs typeface="+mn-cs"/>
                        </a:rPr>
                        <a:t>forwards/backwards</a:t>
                      </a:r>
                    </a:p>
                    <a:p>
                      <a:r>
                        <a:rPr lang="en-GB" sz="1350" kern="1200" dirty="0">
                          <a:solidFill>
                            <a:schemeClr val="dk1"/>
                          </a:solidFill>
                          <a:effectLst/>
                          <a:latin typeface="Verdana" panose="020B0604030504040204" pitchFamily="34" charset="0"/>
                          <a:ea typeface="+mn-ea"/>
                          <a:cs typeface="+mn-cs"/>
                        </a:rPr>
                        <a:t>inside/ outside </a:t>
                      </a:r>
                    </a:p>
                    <a:p>
                      <a:r>
                        <a:rPr lang="en-GB" sz="1350" kern="1200" dirty="0">
                          <a:solidFill>
                            <a:schemeClr val="dk1"/>
                          </a:solidFill>
                          <a:effectLst/>
                          <a:latin typeface="Verdana" panose="020B0604030504040204" pitchFamily="34" charset="0"/>
                          <a:ea typeface="+mn-ea"/>
                          <a:cs typeface="+mn-cs"/>
                        </a:rPr>
                        <a:t>direction </a:t>
                      </a:r>
                      <a:endParaRPr lang="en-GB" sz="1350" b="0" kern="1200" dirty="0">
                        <a:solidFill>
                          <a:schemeClr val="dk1"/>
                        </a:solidFill>
                        <a:effectLst/>
                        <a:latin typeface="Verdana" panose="020B0604030504040204" pitchFamily="34" charset="0"/>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pattern </a:t>
                      </a:r>
                    </a:p>
                    <a:p>
                      <a:r>
                        <a:rPr lang="en-GB" sz="1350" kern="1200" dirty="0">
                          <a:solidFill>
                            <a:schemeClr val="dk1"/>
                          </a:solidFill>
                          <a:effectLst/>
                          <a:latin typeface="Verdana" panose="020B0604030504040204" pitchFamily="34" charset="0"/>
                          <a:ea typeface="+mn-ea"/>
                          <a:cs typeface="+mn-cs"/>
                        </a:rPr>
                        <a:t>sequence </a:t>
                      </a:r>
                    </a:p>
                    <a:p>
                      <a:r>
                        <a:rPr lang="en-GB" sz="1350" kern="1200" dirty="0">
                          <a:solidFill>
                            <a:schemeClr val="dk1"/>
                          </a:solidFill>
                          <a:effectLst/>
                          <a:latin typeface="Verdana" panose="020B0604030504040204" pitchFamily="34" charset="0"/>
                          <a:ea typeface="+mn-ea"/>
                          <a:cs typeface="+mn-cs"/>
                        </a:rPr>
                        <a:t>rotation </a:t>
                      </a:r>
                    </a:p>
                    <a:p>
                      <a:r>
                        <a:rPr lang="en-GB" sz="1350" kern="1200" dirty="0">
                          <a:solidFill>
                            <a:schemeClr val="dk1"/>
                          </a:solidFill>
                          <a:effectLst/>
                          <a:latin typeface="Verdana" panose="020B0604030504040204" pitchFamily="34" charset="0"/>
                          <a:ea typeface="+mn-ea"/>
                          <a:cs typeface="+mn-cs"/>
                        </a:rPr>
                        <a:t>clockwise </a:t>
                      </a:r>
                    </a:p>
                    <a:p>
                      <a:r>
                        <a:rPr lang="en-GB" sz="1350" kern="1200" dirty="0">
                          <a:solidFill>
                            <a:schemeClr val="dk1"/>
                          </a:solidFill>
                          <a:effectLst/>
                          <a:latin typeface="Verdana" panose="020B0604030504040204" pitchFamily="34" charset="0"/>
                          <a:ea typeface="+mn-ea"/>
                          <a:cs typeface="+mn-cs"/>
                        </a:rPr>
                        <a:t>straight</a:t>
                      </a:r>
                    </a:p>
                    <a:p>
                      <a:r>
                        <a:rPr lang="en-GB" sz="1350" kern="1200" dirty="0">
                          <a:solidFill>
                            <a:schemeClr val="dk1"/>
                          </a:solidFill>
                          <a:effectLst/>
                          <a:latin typeface="Verdana" panose="020B0604030504040204" pitchFamily="34" charset="0"/>
                          <a:ea typeface="+mn-ea"/>
                          <a:cs typeface="+mn-cs"/>
                        </a:rPr>
                        <a:t>curved</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2794026"/>
                  </a:ext>
                </a:extLst>
              </a:tr>
              <a:tr h="370840">
                <a:tc>
                  <a:txBody>
                    <a:bodyPr/>
                    <a:lstStyle/>
                    <a:p>
                      <a:pPr algn="ctr"/>
                      <a:r>
                        <a:rPr lang="en-GB" b="0" dirty="0">
                          <a:solidFill>
                            <a:schemeClr val="tx1"/>
                          </a:solidFill>
                          <a:latin typeface="Verdana" panose="020B0604030504040204" pitchFamily="34" charset="0"/>
                          <a:ea typeface="Verdana" panose="020B0604030504040204" pitchFamily="34" charset="0"/>
                        </a:rPr>
                        <a:t>Year 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a:txBody>
                    <a:bodyPr/>
                    <a:lstStyle/>
                    <a:p>
                      <a:pPr algn="ctr"/>
                      <a:r>
                        <a:rPr lang="en-GB" b="0" dirty="0">
                          <a:solidFill>
                            <a:schemeClr val="tx1"/>
                          </a:solidFill>
                          <a:latin typeface="Verdana" panose="020B0604030504040204" pitchFamily="34" charset="0"/>
                          <a:ea typeface="Verdana" panose="020B0604030504040204" pitchFamily="34" charset="0"/>
                        </a:rPr>
                        <a:t>Year 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246350578"/>
                  </a:ext>
                </a:extLst>
              </a:tr>
              <a:tr h="0">
                <a:tc>
                  <a:txBody>
                    <a:bodyPr/>
                    <a:lstStyle/>
                    <a:p>
                      <a:r>
                        <a:rPr lang="en-GB" sz="1350" kern="1200" dirty="0">
                          <a:solidFill>
                            <a:schemeClr val="dk1"/>
                          </a:solidFill>
                          <a:effectLst/>
                          <a:latin typeface="Verdana" panose="020B0604030504040204" pitchFamily="34" charset="0"/>
                          <a:ea typeface="+mn-ea"/>
                          <a:cs typeface="+mn-cs"/>
                        </a:rPr>
                        <a:t>coordinates</a:t>
                      </a:r>
                    </a:p>
                    <a:p>
                      <a:r>
                        <a:rPr lang="en-GB" sz="1350" kern="1200" dirty="0">
                          <a:solidFill>
                            <a:schemeClr val="dk1"/>
                          </a:solidFill>
                          <a:effectLst/>
                          <a:latin typeface="Verdana" panose="020B0604030504040204" pitchFamily="34" charset="0"/>
                          <a:ea typeface="+mn-ea"/>
                          <a:cs typeface="+mn-cs"/>
                        </a:rPr>
                        <a:t>quadrant </a:t>
                      </a:r>
                    </a:p>
                    <a:p>
                      <a:r>
                        <a:rPr lang="en-GB" sz="1350" kern="1200" dirty="0">
                          <a:solidFill>
                            <a:schemeClr val="dk1"/>
                          </a:solidFill>
                          <a:effectLst/>
                          <a:latin typeface="Verdana" panose="020B0604030504040204" pitchFamily="34" charset="0"/>
                          <a:ea typeface="+mn-ea"/>
                          <a:cs typeface="+mn-cs"/>
                        </a:rPr>
                        <a:t>plot</a:t>
                      </a:r>
                    </a:p>
                    <a:p>
                      <a:r>
                        <a:rPr lang="en-GB" sz="1350" kern="1200" dirty="0">
                          <a:solidFill>
                            <a:schemeClr val="dk1"/>
                          </a:solidFill>
                          <a:effectLst/>
                          <a:latin typeface="Verdana" panose="020B0604030504040204" pitchFamily="34" charset="0"/>
                          <a:ea typeface="+mn-ea"/>
                          <a:cs typeface="+mn-cs"/>
                        </a:rPr>
                        <a:t>translation</a:t>
                      </a:r>
                    </a:p>
                    <a:p>
                      <a:r>
                        <a:rPr lang="en-GB" sz="1350" kern="1200" dirty="0">
                          <a:solidFill>
                            <a:schemeClr val="dk1"/>
                          </a:solidFill>
                          <a:effectLst/>
                          <a:latin typeface="Verdana" panose="020B0604030504040204" pitchFamily="34" charset="0"/>
                          <a:ea typeface="+mn-ea"/>
                          <a:cs typeface="+mn-cs"/>
                        </a:rPr>
                        <a:t>point</a:t>
                      </a:r>
                    </a:p>
                    <a:p>
                      <a:r>
                        <a:rPr lang="en-GB" sz="1350" kern="1200" dirty="0">
                          <a:solidFill>
                            <a:schemeClr val="dk1"/>
                          </a:solidFill>
                          <a:effectLst/>
                          <a:latin typeface="Verdana" panose="020B0604030504040204" pitchFamily="34" charset="0"/>
                          <a:ea typeface="+mn-ea"/>
                          <a:cs typeface="+mn-cs"/>
                        </a:rPr>
                        <a:t>axis/ axes</a:t>
                      </a:r>
                    </a:p>
                    <a:p>
                      <a:r>
                        <a:rPr lang="en-GB" sz="1350" kern="1200" dirty="0">
                          <a:solidFill>
                            <a:schemeClr val="dk1"/>
                          </a:solidFill>
                          <a:effectLst/>
                          <a:latin typeface="Verdana" panose="020B0604030504040204" pitchFamily="34" charset="0"/>
                          <a:ea typeface="+mn-ea"/>
                          <a:cs typeface="+mn-cs"/>
                        </a:rPr>
                        <a:t>grid </a:t>
                      </a:r>
                      <a:endParaRPr lang="en-GB" sz="1350" b="0" kern="1200" dirty="0">
                        <a:solidFill>
                          <a:schemeClr val="dk1"/>
                        </a:solidFill>
                        <a:effectLst/>
                        <a:latin typeface="Verdana" panose="020B0604030504040204" pitchFamily="34" charset="0"/>
                        <a:ea typeface="+mn-ea"/>
                        <a:cs typeface="+mn-cs"/>
                      </a:endParaRPr>
                    </a:p>
                    <a:p>
                      <a:r>
                        <a:rPr lang="en-GB" sz="1350" kern="1200" dirty="0">
                          <a:solidFill>
                            <a:schemeClr val="dk1"/>
                          </a:solidFill>
                          <a:effectLst/>
                          <a:latin typeface="Verdana" panose="020B0604030504040204" pitchFamily="34" charset="0"/>
                          <a:ea typeface="+mn-ea"/>
                          <a:cs typeface="+mn-cs"/>
                        </a:rPr>
                        <a:t>x-axis</a:t>
                      </a:r>
                    </a:p>
                    <a:p>
                      <a:r>
                        <a:rPr lang="en-GB" sz="1350" kern="1200" dirty="0">
                          <a:solidFill>
                            <a:schemeClr val="dk1"/>
                          </a:solidFill>
                          <a:effectLst/>
                          <a:latin typeface="Verdana" panose="020B0604030504040204" pitchFamily="34" charset="0"/>
                          <a:ea typeface="+mn-ea"/>
                          <a:cs typeface="+mn-cs"/>
                        </a:rPr>
                        <a:t>y-axis </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reflection </a:t>
                      </a:r>
                    </a:p>
                    <a:p>
                      <a:r>
                        <a:rPr lang="en-GB" sz="1350" kern="1200" dirty="0">
                          <a:solidFill>
                            <a:schemeClr val="dk1"/>
                          </a:solidFill>
                          <a:effectLst/>
                          <a:latin typeface="Verdana" panose="020B0604030504040204" pitchFamily="34" charset="0"/>
                          <a:ea typeface="+mn-ea"/>
                          <a:cs typeface="+mn-cs"/>
                        </a:rPr>
                        <a:t>describe</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transformation</a:t>
                      </a:r>
                      <a:br>
                        <a:rPr lang="en-GB" sz="1350" kern="1200" dirty="0">
                          <a:solidFill>
                            <a:schemeClr val="dk1"/>
                          </a:solidFill>
                          <a:effectLst/>
                          <a:latin typeface="Verdana" panose="020B0604030504040204" pitchFamily="34" charset="0"/>
                          <a:ea typeface="+mn-ea"/>
                          <a:cs typeface="+mn-cs"/>
                        </a:rPr>
                      </a:br>
                      <a:r>
                        <a:rPr lang="en-GB" sz="1350" kern="1200" dirty="0">
                          <a:solidFill>
                            <a:schemeClr val="dk1"/>
                          </a:solidFill>
                          <a:effectLst/>
                          <a:latin typeface="Verdana" panose="020B0604030504040204" pitchFamily="34" charset="0"/>
                          <a:ea typeface="+mn-ea"/>
                          <a:cs typeface="+mn-cs"/>
                        </a:rPr>
                        <a:t>similar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350" kern="1200" dirty="0">
                          <a:solidFill>
                            <a:schemeClr val="dk1"/>
                          </a:solidFill>
                          <a:effectLst/>
                          <a:latin typeface="Verdana" panose="020B0604030504040204" pitchFamily="34" charset="0"/>
                          <a:ea typeface="+mn-ea"/>
                          <a:cs typeface="+mn-cs"/>
                        </a:rPr>
                        <a:t>coordinate plane</a:t>
                      </a:r>
                    </a:p>
                    <a:p>
                      <a:r>
                        <a:rPr lang="en-GB" sz="1350" kern="1200" dirty="0">
                          <a:solidFill>
                            <a:schemeClr val="dk1"/>
                          </a:solidFill>
                          <a:effectLst/>
                          <a:latin typeface="Verdana" panose="020B0604030504040204" pitchFamily="34" charset="0"/>
                          <a:ea typeface="+mn-ea"/>
                          <a:cs typeface="+mn-cs"/>
                        </a:rPr>
                        <a:t>intersect</a:t>
                      </a:r>
                    </a:p>
                    <a:p>
                      <a:r>
                        <a:rPr lang="en-GB" sz="1350" kern="1200" dirty="0">
                          <a:solidFill>
                            <a:schemeClr val="dk1"/>
                          </a:solidFill>
                          <a:effectLst/>
                          <a:latin typeface="Verdana" panose="020B0604030504040204" pitchFamily="34" charset="0"/>
                          <a:ea typeface="+mn-ea"/>
                          <a:cs typeface="+mn-cs"/>
                        </a:rPr>
                        <a:t>origin </a:t>
                      </a:r>
                      <a:endParaRPr lang="en-GB" b="0" dirty="0">
                        <a:solidFill>
                          <a:schemeClr val="tx1"/>
                        </a:solidFill>
                        <a:latin typeface="Verdana" panose="020B0604030504040204" pitchFamily="34" charset="0"/>
                        <a:ea typeface="Verdan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42302306"/>
                  </a:ext>
                </a:extLst>
              </a:tr>
            </a:tbl>
          </a:graphicData>
        </a:graphic>
      </p:graphicFrame>
      <p:pic>
        <p:nvPicPr>
          <p:cNvPr id="12" name="Picture 11">
            <a:extLst>
              <a:ext uri="{FF2B5EF4-FFF2-40B4-BE49-F238E27FC236}">
                <a16:creationId xmlns:a16="http://schemas.microsoft.com/office/drawing/2014/main" id="{37963CC9-A229-2F8B-2B38-4672AE114798}"/>
              </a:ext>
            </a:extLst>
          </p:cNvPr>
          <p:cNvPicPr>
            <a:picLocks noChangeAspect="1"/>
          </p:cNvPicPr>
          <p:nvPr/>
        </p:nvPicPr>
        <p:blipFill>
          <a:blip r:embed="rId3"/>
          <a:stretch>
            <a:fillRect/>
          </a:stretch>
        </p:blipFill>
        <p:spPr>
          <a:xfrm>
            <a:off x="5838092" y="36494"/>
            <a:ext cx="865050" cy="865050"/>
          </a:xfrm>
          <a:prstGeom prst="rect">
            <a:avLst/>
          </a:prstGeom>
        </p:spPr>
      </p:pic>
    </p:spTree>
    <p:extLst>
      <p:ext uri="{BB962C8B-B14F-4D97-AF65-F5344CB8AC3E}">
        <p14:creationId xmlns:p14="http://schemas.microsoft.com/office/powerpoint/2010/main" val="188172855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3098</TotalTime>
  <Words>1002</Words>
  <Application>Microsoft Office PowerPoint</Application>
  <PresentationFormat>A4 Paper (210x297 mm)</PresentationFormat>
  <Paragraphs>546</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Jennings</dc:creator>
  <cp:lastModifiedBy>Sarah Farrell</cp:lastModifiedBy>
  <cp:revision>16</cp:revision>
  <dcterms:created xsi:type="dcterms:W3CDTF">2022-02-01T11:05:46Z</dcterms:created>
  <dcterms:modified xsi:type="dcterms:W3CDTF">2023-10-01T20:19:47Z</dcterms:modified>
</cp:coreProperties>
</file>