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7" r:id="rId2"/>
    <p:sldId id="261" r:id="rId3"/>
    <p:sldId id="258" r:id="rId4"/>
    <p:sldId id="259" r:id="rId5"/>
    <p:sldId id="264" r:id="rId6"/>
    <p:sldId id="265" r:id="rId7"/>
    <p:sldId id="266" r:id="rId8"/>
    <p:sldId id="267" r:id="rId9"/>
    <p:sldId id="262" r:id="rId10"/>
    <p:sldId id="263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5"/>
  </p:normalViewPr>
  <p:slideViewPr>
    <p:cSldViewPr snapToGrid="0" snapToObjects="1">
      <p:cViewPr varScale="1">
        <p:scale>
          <a:sx n="52" d="100"/>
          <a:sy n="52" d="100"/>
        </p:scale>
        <p:origin x="68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5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2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6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9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Y1 – Place Value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9B529F7-ED84-7565-8C24-5F0B275FB5DF}"/>
              </a:ext>
            </a:extLst>
          </p:cNvPr>
          <p:cNvSpPr txBox="1"/>
          <p:nvPr/>
        </p:nvSpPr>
        <p:spPr>
          <a:xfrm>
            <a:off x="265470" y="2452857"/>
            <a:ext cx="622038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dirty="0"/>
              <a:t>Place value vocabulary introduced in Year 1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33EE843-D5A7-FFCF-FDEA-292D1F79B3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2723" y="164190"/>
            <a:ext cx="1663137" cy="1663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Y2– Place Value 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35992BD5-F2BB-67EA-3E32-F26AE5AE0E0F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21FD8D-9BC6-0C89-DD80-B68DA1C09538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column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6C36E05-F021-304C-7733-8AFFE4B3D2BB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32D64FF-D5D3-6EE7-F80A-D848578E4EFC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estimate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FF0E8D0-502C-D41F-74F5-967D4E795DCC}"/>
              </a:ext>
            </a:extLst>
          </p:cNvPr>
          <p:cNvSpPr/>
          <p:nvPr/>
        </p:nvSpPr>
        <p:spPr>
          <a:xfrm>
            <a:off x="191729" y="4871237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1514A73-581C-99B9-CB88-64035F9049CD}"/>
              </a:ext>
            </a:extLst>
          </p:cNvPr>
          <p:cNvSpPr txBox="1"/>
          <p:nvPr/>
        </p:nvSpPr>
        <p:spPr>
          <a:xfrm>
            <a:off x="191730" y="517456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value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C87D50F5-C32A-336C-BD5F-8D16ACE861E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C3161F-FDEF-F6C6-EDB1-7A6E4C82DD51}"/>
              </a:ext>
            </a:extLst>
          </p:cNvPr>
          <p:cNvSpPr txBox="1"/>
          <p:nvPr/>
        </p:nvSpPr>
        <p:spPr>
          <a:xfrm>
            <a:off x="147484" y="7239332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place holder</a:t>
            </a:r>
          </a:p>
        </p:txBody>
      </p:sp>
    </p:spTree>
    <p:extLst>
      <p:ext uri="{BB962C8B-B14F-4D97-AF65-F5344CB8AC3E}">
        <p14:creationId xmlns:p14="http://schemas.microsoft.com/office/powerpoint/2010/main" val="8490222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Y2– Place Value 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35992BD5-F2BB-67EA-3E32-F26AE5AE0E0F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21FD8D-9BC6-0C89-DD80-B68DA1C09538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back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6C36E05-F021-304C-7733-8AFFE4B3D2BB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32D64FF-D5D3-6EE7-F80A-D848578E4EFC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backwards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FF0E8D0-502C-D41F-74F5-967D4E795DCC}"/>
              </a:ext>
            </a:extLst>
          </p:cNvPr>
          <p:cNvSpPr/>
          <p:nvPr/>
        </p:nvSpPr>
        <p:spPr>
          <a:xfrm>
            <a:off x="191729" y="4871237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1514A73-581C-99B9-CB88-64035F9049CD}"/>
              </a:ext>
            </a:extLst>
          </p:cNvPr>
          <p:cNvSpPr txBox="1"/>
          <p:nvPr/>
        </p:nvSpPr>
        <p:spPr>
          <a:xfrm>
            <a:off x="191730" y="517456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count in twos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C87D50F5-C32A-336C-BD5F-8D16ACE861E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C3161F-FDEF-F6C6-EDB1-7A6E4C82DD51}"/>
              </a:ext>
            </a:extLst>
          </p:cNvPr>
          <p:cNvSpPr txBox="1"/>
          <p:nvPr/>
        </p:nvSpPr>
        <p:spPr>
          <a:xfrm>
            <a:off x="147484" y="7239332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count in fives</a:t>
            </a:r>
          </a:p>
        </p:txBody>
      </p:sp>
    </p:spTree>
    <p:extLst>
      <p:ext uri="{BB962C8B-B14F-4D97-AF65-F5344CB8AC3E}">
        <p14:creationId xmlns:p14="http://schemas.microsoft.com/office/powerpoint/2010/main" val="12345992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Y2– Place Value 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35992BD5-F2BB-67EA-3E32-F26AE5AE0E0F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21FD8D-9BC6-0C89-DD80-B68DA1C09538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count in tens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6C36E05-F021-304C-7733-8AFFE4B3D2BB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32D64FF-D5D3-6EE7-F80A-D848578E4EFC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continue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FF0E8D0-502C-D41F-74F5-967D4E795DCC}"/>
              </a:ext>
            </a:extLst>
          </p:cNvPr>
          <p:cNvSpPr/>
          <p:nvPr/>
        </p:nvSpPr>
        <p:spPr>
          <a:xfrm>
            <a:off x="191729" y="4871237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1514A73-581C-99B9-CB88-64035F9049CD}"/>
              </a:ext>
            </a:extLst>
          </p:cNvPr>
          <p:cNvSpPr txBox="1"/>
          <p:nvPr/>
        </p:nvSpPr>
        <p:spPr>
          <a:xfrm>
            <a:off x="191730" y="517456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forward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C87D50F5-C32A-336C-BD5F-8D16ACE861E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C3161F-FDEF-F6C6-EDB1-7A6E4C82DD51}"/>
              </a:ext>
            </a:extLst>
          </p:cNvPr>
          <p:cNvSpPr txBox="1"/>
          <p:nvPr/>
        </p:nvSpPr>
        <p:spPr>
          <a:xfrm>
            <a:off x="147484" y="7239332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greater than </a:t>
            </a:r>
            <a:r>
              <a:rPr lang="en-GB" sz="6600" b="1" dirty="0">
                <a:latin typeface="Verdana" panose="020B0604030504040204" pitchFamily="34" charset="0"/>
                <a:ea typeface="Verdana" panose="020B0604030504040204" pitchFamily="34" charset="0"/>
              </a:rPr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6996351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Y2– Place Value 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35992BD5-F2BB-67EA-3E32-F26AE5AE0E0F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21FD8D-9BC6-0C89-DD80-B68DA1C09538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more than </a:t>
            </a:r>
            <a:r>
              <a:rPr lang="en-GB" sz="6600" b="1" dirty="0">
                <a:latin typeface="Verdana" panose="020B0604030504040204" pitchFamily="34" charset="0"/>
                <a:ea typeface="Verdana" panose="020B0604030504040204" pitchFamily="34" charset="0"/>
              </a:rPr>
              <a:t>&gt;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6C36E05-F021-304C-7733-8AFFE4B3D2BB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32D64FF-D5D3-6EE7-F80A-D848578E4EFC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less than </a:t>
            </a:r>
            <a:r>
              <a:rPr lang="en-GB" sz="6600" b="1" dirty="0">
                <a:latin typeface="Verdana" panose="020B0604030504040204" pitchFamily="34" charset="0"/>
                <a:ea typeface="Verdana" panose="020B0604030504040204" pitchFamily="34" charset="0"/>
              </a:rPr>
              <a:t>&lt;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FF0E8D0-502C-D41F-74F5-967D4E795DCC}"/>
              </a:ext>
            </a:extLst>
          </p:cNvPr>
          <p:cNvSpPr/>
          <p:nvPr/>
        </p:nvSpPr>
        <p:spPr>
          <a:xfrm>
            <a:off x="191729" y="4871237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1514A73-581C-99B9-CB88-64035F9049CD}"/>
              </a:ext>
            </a:extLst>
          </p:cNvPr>
          <p:cNvSpPr txBox="1"/>
          <p:nvPr/>
        </p:nvSpPr>
        <p:spPr>
          <a:xfrm>
            <a:off x="191730" y="517456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fewer then </a:t>
            </a:r>
            <a:r>
              <a:rPr lang="en-GB" sz="6600" b="1" dirty="0">
                <a:latin typeface="Verdana" panose="020B0604030504040204" pitchFamily="34" charset="0"/>
                <a:ea typeface="Verdana" panose="020B0604030504040204" pitchFamily="34" charset="0"/>
              </a:rPr>
              <a:t>&lt;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C87D50F5-C32A-336C-BD5F-8D16ACE861E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C3161F-FDEF-F6C6-EDB1-7A6E4C82DD51}"/>
              </a:ext>
            </a:extLst>
          </p:cNvPr>
          <p:cNvSpPr txBox="1"/>
          <p:nvPr/>
        </p:nvSpPr>
        <p:spPr>
          <a:xfrm>
            <a:off x="147484" y="7239332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equal to </a:t>
            </a:r>
            <a:r>
              <a:rPr lang="en-GB" sz="6600" b="1" dirty="0">
                <a:latin typeface="Verdana" panose="020B0604030504040204" pitchFamily="34" charset="0"/>
                <a:ea typeface="Verdana" panose="020B0604030504040204" pitchFamily="34" charset="0"/>
              </a:rPr>
              <a:t>=</a:t>
            </a:r>
          </a:p>
        </p:txBody>
      </p:sp>
    </p:spTree>
    <p:extLst>
      <p:ext uri="{BB962C8B-B14F-4D97-AF65-F5344CB8AC3E}">
        <p14:creationId xmlns:p14="http://schemas.microsoft.com/office/powerpoint/2010/main" val="8395180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Y2– Place Value 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35992BD5-F2BB-67EA-3E32-F26AE5AE0E0F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21FD8D-9BC6-0C89-DD80-B68DA1C09538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multiple of</a:t>
            </a:r>
            <a:endParaRPr lang="en-GB" sz="66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6C36E05-F021-304C-7733-8AFFE4B3D2BB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32D64FF-D5D3-6EE7-F80A-D848578E4EFC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numeral</a:t>
            </a:r>
            <a:endParaRPr lang="en-GB" sz="66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FF0E8D0-502C-D41F-74F5-967D4E795DCC}"/>
              </a:ext>
            </a:extLst>
          </p:cNvPr>
          <p:cNvSpPr/>
          <p:nvPr/>
        </p:nvSpPr>
        <p:spPr>
          <a:xfrm>
            <a:off x="191729" y="4871237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1514A73-581C-99B9-CB88-64035F9049CD}"/>
              </a:ext>
            </a:extLst>
          </p:cNvPr>
          <p:cNvSpPr txBox="1"/>
          <p:nvPr/>
        </p:nvSpPr>
        <p:spPr>
          <a:xfrm>
            <a:off x="191730" y="517456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partition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C87D50F5-C32A-336C-BD5F-8D16ACE861E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C3161F-FDEF-F6C6-EDB1-7A6E4C82DD51}"/>
              </a:ext>
            </a:extLst>
          </p:cNvPr>
          <p:cNvSpPr txBox="1"/>
          <p:nvPr/>
        </p:nvSpPr>
        <p:spPr>
          <a:xfrm>
            <a:off x="147484" y="7239332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zero</a:t>
            </a:r>
          </a:p>
        </p:txBody>
      </p:sp>
    </p:spTree>
    <p:extLst>
      <p:ext uri="{BB962C8B-B14F-4D97-AF65-F5344CB8AC3E}">
        <p14:creationId xmlns:p14="http://schemas.microsoft.com/office/powerpoint/2010/main" val="9693127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Y2– Place Value 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35992BD5-F2BB-67EA-3E32-F26AE5AE0E0F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21FD8D-9BC6-0C89-DD80-B68DA1C09538}"/>
              </a:ext>
            </a:extLst>
          </p:cNvPr>
          <p:cNvSpPr txBox="1"/>
          <p:nvPr/>
        </p:nvSpPr>
        <p:spPr>
          <a:xfrm>
            <a:off x="147485" y="1053645"/>
            <a:ext cx="64745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600" dirty="0">
                <a:latin typeface="Verdana" panose="020B0604030504040204" pitchFamily="34" charset="0"/>
                <a:ea typeface="Verdana" panose="020B0604030504040204" pitchFamily="34" charset="0"/>
              </a:rPr>
              <a:t>two-digit number</a:t>
            </a:r>
            <a:endParaRPr lang="en-GB" sz="56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D9B5AEFD-000A-4F0E-A55A-9A557AA89889}"/>
              </a:ext>
            </a:extLst>
          </p:cNvPr>
          <p:cNvSpPr/>
          <p:nvPr/>
        </p:nvSpPr>
        <p:spPr>
          <a:xfrm>
            <a:off x="147484" y="291233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8DE499C-C750-46D1-5E6C-552D57EC1777}"/>
              </a:ext>
            </a:extLst>
          </p:cNvPr>
          <p:cNvSpPr txBox="1"/>
          <p:nvPr/>
        </p:nvSpPr>
        <p:spPr>
          <a:xfrm>
            <a:off x="147485" y="3214452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alternate</a:t>
            </a:r>
            <a:endParaRPr lang="en-GB" sz="66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50108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Y3– Place Value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9B529F7-ED84-7565-8C24-5F0B275FB5DF}"/>
              </a:ext>
            </a:extLst>
          </p:cNvPr>
          <p:cNvSpPr txBox="1"/>
          <p:nvPr/>
        </p:nvSpPr>
        <p:spPr>
          <a:xfrm>
            <a:off x="265470" y="2452857"/>
            <a:ext cx="622038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dirty="0"/>
              <a:t>Place value vocabulary introduced in Year 3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33EE843-D5A7-FFCF-FDEA-292D1F79B3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2723" y="164190"/>
            <a:ext cx="1663137" cy="1663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2255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Y3– Place Value 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35992BD5-F2BB-67EA-3E32-F26AE5AE0E0F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21FD8D-9BC6-0C89-DD80-B68DA1C09538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hundreds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6C36E05-F021-304C-7733-8AFFE4B3D2BB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32D64FF-D5D3-6EE7-F80A-D848578E4EFC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integer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FF0E8D0-502C-D41F-74F5-967D4E795DCC}"/>
              </a:ext>
            </a:extLst>
          </p:cNvPr>
          <p:cNvSpPr/>
          <p:nvPr/>
        </p:nvSpPr>
        <p:spPr>
          <a:xfrm>
            <a:off x="191729" y="4871237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1514A73-581C-99B9-CB88-64035F9049CD}"/>
              </a:ext>
            </a:extLst>
          </p:cNvPr>
          <p:cNvSpPr txBox="1"/>
          <p:nvPr/>
        </p:nvSpPr>
        <p:spPr>
          <a:xfrm>
            <a:off x="191730" y="517456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nearest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C87D50F5-C32A-336C-BD5F-8D16ACE861E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C3161F-FDEF-F6C6-EDB1-7A6E4C82DD51}"/>
              </a:ext>
            </a:extLst>
          </p:cNvPr>
          <p:cNvSpPr txBox="1"/>
          <p:nvPr/>
        </p:nvSpPr>
        <p:spPr>
          <a:xfrm>
            <a:off x="147484" y="7239332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nearest 10</a:t>
            </a:r>
          </a:p>
        </p:txBody>
      </p:sp>
    </p:spTree>
    <p:extLst>
      <p:ext uri="{BB962C8B-B14F-4D97-AF65-F5344CB8AC3E}">
        <p14:creationId xmlns:p14="http://schemas.microsoft.com/office/powerpoint/2010/main" val="17024024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Y3– Place Value 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35992BD5-F2BB-67EA-3E32-F26AE5AE0E0F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21FD8D-9BC6-0C89-DD80-B68DA1C09538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nearest 100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6C36E05-F021-304C-7733-8AFFE4B3D2BB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32D64FF-D5D3-6EE7-F80A-D848578E4EFC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sequence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FF0E8D0-502C-D41F-74F5-967D4E795DCC}"/>
              </a:ext>
            </a:extLst>
          </p:cNvPr>
          <p:cNvSpPr/>
          <p:nvPr/>
        </p:nvSpPr>
        <p:spPr>
          <a:xfrm>
            <a:off x="191729" y="4871237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1514A73-581C-99B9-CB88-64035F9049CD}"/>
              </a:ext>
            </a:extLst>
          </p:cNvPr>
          <p:cNvSpPr txBox="1"/>
          <p:nvPr/>
        </p:nvSpPr>
        <p:spPr>
          <a:xfrm>
            <a:off x="191730" y="4907901"/>
            <a:ext cx="647454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Verdana" panose="020B0604030504040204" pitchFamily="34" charset="0"/>
                <a:ea typeface="Verdana" panose="020B0604030504040204" pitchFamily="34" charset="0"/>
              </a:rPr>
              <a:t>three-digit number</a:t>
            </a:r>
            <a:endParaRPr lang="en-GB" sz="54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C87D50F5-C32A-336C-BD5F-8D16ACE861E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C3161F-FDEF-F6C6-EDB1-7A6E4C82DD51}"/>
              </a:ext>
            </a:extLst>
          </p:cNvPr>
          <p:cNvSpPr txBox="1"/>
          <p:nvPr/>
        </p:nvSpPr>
        <p:spPr>
          <a:xfrm>
            <a:off x="147484" y="7239332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ascending</a:t>
            </a:r>
          </a:p>
        </p:txBody>
      </p:sp>
    </p:spTree>
    <p:extLst>
      <p:ext uri="{BB962C8B-B14F-4D97-AF65-F5344CB8AC3E}">
        <p14:creationId xmlns:p14="http://schemas.microsoft.com/office/powerpoint/2010/main" val="33131662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Y3– Place Value 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35992BD5-F2BB-67EA-3E32-F26AE5AE0E0F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21FD8D-9BC6-0C89-DD80-B68DA1C09538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descending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BEECF88-6119-F393-5574-6B7440770D55}"/>
              </a:ext>
            </a:extLst>
          </p:cNvPr>
          <p:cNvSpPr/>
          <p:nvPr/>
        </p:nvSpPr>
        <p:spPr>
          <a:xfrm>
            <a:off x="147483" y="282454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417C81E-8259-D89B-16E4-FFB0638B0F48}"/>
              </a:ext>
            </a:extLst>
          </p:cNvPr>
          <p:cNvSpPr txBox="1"/>
          <p:nvPr/>
        </p:nvSpPr>
        <p:spPr>
          <a:xfrm>
            <a:off x="147484" y="3126662"/>
            <a:ext cx="64745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400" dirty="0">
                <a:latin typeface="Verdana" panose="020B0604030504040204" pitchFamily="34" charset="0"/>
                <a:ea typeface="Verdana" panose="020B0604030504040204" pitchFamily="34" charset="0"/>
              </a:rPr>
              <a:t>expanded form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F6B15FF-B974-616E-D827-237D1C065B82}"/>
              </a:ext>
            </a:extLst>
          </p:cNvPr>
          <p:cNvSpPr/>
          <p:nvPr/>
        </p:nvSpPr>
        <p:spPr>
          <a:xfrm>
            <a:off x="147482" y="498535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3C455A-3ABF-523C-905D-1A0BBE9AE848}"/>
              </a:ext>
            </a:extLst>
          </p:cNvPr>
          <p:cNvSpPr txBox="1"/>
          <p:nvPr/>
        </p:nvSpPr>
        <p:spPr>
          <a:xfrm>
            <a:off x="147483" y="528746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consecutive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65F86B45-F437-23A1-847B-BC1E46DADA64}"/>
              </a:ext>
            </a:extLst>
          </p:cNvPr>
          <p:cNvSpPr/>
          <p:nvPr/>
        </p:nvSpPr>
        <p:spPr>
          <a:xfrm>
            <a:off x="147480" y="7058373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9ABBB1E-97B8-513F-C0FF-3352CF8E4BB6}"/>
              </a:ext>
            </a:extLst>
          </p:cNvPr>
          <p:cNvSpPr txBox="1"/>
          <p:nvPr/>
        </p:nvSpPr>
        <p:spPr>
          <a:xfrm>
            <a:off x="147481" y="7360486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number</a:t>
            </a:r>
          </a:p>
        </p:txBody>
      </p:sp>
    </p:spTree>
    <p:extLst>
      <p:ext uri="{BB962C8B-B14F-4D97-AF65-F5344CB8AC3E}">
        <p14:creationId xmlns:p14="http://schemas.microsoft.com/office/powerpoint/2010/main" val="510705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Y1 – Place Value 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digit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ones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91729" y="4871237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91730" y="517456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tens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147484" y="7239332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number bonds</a:t>
            </a:r>
          </a:p>
        </p:txBody>
      </p:sp>
    </p:spTree>
    <p:extLst>
      <p:ext uri="{BB962C8B-B14F-4D97-AF65-F5344CB8AC3E}">
        <p14:creationId xmlns:p14="http://schemas.microsoft.com/office/powerpoint/2010/main" val="26658841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Y4– Place Value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9B529F7-ED84-7565-8C24-5F0B275FB5DF}"/>
              </a:ext>
            </a:extLst>
          </p:cNvPr>
          <p:cNvSpPr txBox="1"/>
          <p:nvPr/>
        </p:nvSpPr>
        <p:spPr>
          <a:xfrm>
            <a:off x="265470" y="2452857"/>
            <a:ext cx="622038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dirty="0"/>
              <a:t>Place value vocabulary introduced in Year 4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33EE843-D5A7-FFCF-FDEA-292D1F79B3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2723" y="164190"/>
            <a:ext cx="1663137" cy="1663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754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Y4– Place Value 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35992BD5-F2BB-67EA-3E32-F26AE5AE0E0F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21FD8D-9BC6-0C89-DD80-B68DA1C09538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thousands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6C36E05-F021-304C-7733-8AFFE4B3D2BB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32D64FF-D5D3-6EE7-F80A-D848578E4EFC}"/>
              </a:ext>
            </a:extLst>
          </p:cNvPr>
          <p:cNvSpPr txBox="1"/>
          <p:nvPr/>
        </p:nvSpPr>
        <p:spPr>
          <a:xfrm>
            <a:off x="147484" y="2771494"/>
            <a:ext cx="647454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400" dirty="0">
                <a:latin typeface="Verdana" panose="020B0604030504040204" pitchFamily="34" charset="0"/>
                <a:ea typeface="Verdana" panose="020B0604030504040204" pitchFamily="34" charset="0"/>
              </a:rPr>
              <a:t>positive number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FF0E8D0-502C-D41F-74F5-967D4E795DCC}"/>
              </a:ext>
            </a:extLst>
          </p:cNvPr>
          <p:cNvSpPr/>
          <p:nvPr/>
        </p:nvSpPr>
        <p:spPr>
          <a:xfrm>
            <a:off x="191729" y="4871237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1514A73-581C-99B9-CB88-64035F9049CD}"/>
              </a:ext>
            </a:extLst>
          </p:cNvPr>
          <p:cNvSpPr txBox="1"/>
          <p:nvPr/>
        </p:nvSpPr>
        <p:spPr>
          <a:xfrm>
            <a:off x="169607" y="4832658"/>
            <a:ext cx="647454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400" dirty="0">
                <a:latin typeface="Verdana" panose="020B0604030504040204" pitchFamily="34" charset="0"/>
                <a:ea typeface="Verdana" panose="020B0604030504040204" pitchFamily="34" charset="0"/>
              </a:rPr>
              <a:t>negative number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C87D50F5-C32A-336C-BD5F-8D16ACE861E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C3161F-FDEF-F6C6-EDB1-7A6E4C82DD51}"/>
              </a:ext>
            </a:extLst>
          </p:cNvPr>
          <p:cNvSpPr txBox="1"/>
          <p:nvPr/>
        </p:nvSpPr>
        <p:spPr>
          <a:xfrm>
            <a:off x="191729" y="6741319"/>
            <a:ext cx="647454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500" dirty="0">
                <a:latin typeface="Verdana" panose="020B0604030504040204" pitchFamily="34" charset="0"/>
                <a:ea typeface="Verdana" panose="020B0604030504040204" pitchFamily="34" charset="0"/>
              </a:rPr>
              <a:t>Roman numerals</a:t>
            </a:r>
          </a:p>
        </p:txBody>
      </p:sp>
    </p:spTree>
    <p:extLst>
      <p:ext uri="{BB962C8B-B14F-4D97-AF65-F5344CB8AC3E}">
        <p14:creationId xmlns:p14="http://schemas.microsoft.com/office/powerpoint/2010/main" val="28054770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Y4– Place Value 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35992BD5-F2BB-67EA-3E32-F26AE5AE0E0F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21FD8D-9BC6-0C89-DD80-B68DA1C09538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rounding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6C36E05-F021-304C-7733-8AFFE4B3D2BB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32D64FF-D5D3-6EE7-F80A-D848578E4EFC}"/>
              </a:ext>
            </a:extLst>
          </p:cNvPr>
          <p:cNvSpPr txBox="1"/>
          <p:nvPr/>
        </p:nvSpPr>
        <p:spPr>
          <a:xfrm>
            <a:off x="191729" y="306089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round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FF0E8D0-502C-D41F-74F5-967D4E795DCC}"/>
              </a:ext>
            </a:extLst>
          </p:cNvPr>
          <p:cNvSpPr/>
          <p:nvPr/>
        </p:nvSpPr>
        <p:spPr>
          <a:xfrm>
            <a:off x="191729" y="4871237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1514A73-581C-99B9-CB88-64035F9049CD}"/>
              </a:ext>
            </a:extLst>
          </p:cNvPr>
          <p:cNvSpPr txBox="1"/>
          <p:nvPr/>
        </p:nvSpPr>
        <p:spPr>
          <a:xfrm>
            <a:off x="147484" y="5145543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derive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C87D50F5-C32A-336C-BD5F-8D16ACE861E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C3161F-FDEF-F6C6-EDB1-7A6E4C82DD51}"/>
              </a:ext>
            </a:extLst>
          </p:cNvPr>
          <p:cNvSpPr txBox="1"/>
          <p:nvPr/>
        </p:nvSpPr>
        <p:spPr>
          <a:xfrm>
            <a:off x="235973" y="7210311"/>
            <a:ext cx="6474542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500" dirty="0">
                <a:latin typeface="Verdana" panose="020B0604030504040204" pitchFamily="34" charset="0"/>
                <a:ea typeface="Verdana" panose="020B0604030504040204" pitchFamily="34" charset="0"/>
              </a:rPr>
              <a:t>figure</a:t>
            </a:r>
          </a:p>
        </p:txBody>
      </p:sp>
    </p:spTree>
    <p:extLst>
      <p:ext uri="{BB962C8B-B14F-4D97-AF65-F5344CB8AC3E}">
        <p14:creationId xmlns:p14="http://schemas.microsoft.com/office/powerpoint/2010/main" val="31798173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Y5– Place Value 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35992BD5-F2BB-67EA-3E32-F26AE5AE0E0F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21FD8D-9BC6-0C89-DD80-B68DA1C09538}"/>
              </a:ext>
            </a:extLst>
          </p:cNvPr>
          <p:cNvSpPr txBox="1"/>
          <p:nvPr/>
        </p:nvSpPr>
        <p:spPr>
          <a:xfrm>
            <a:off x="147485" y="640971"/>
            <a:ext cx="647454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400" dirty="0">
                <a:latin typeface="Verdana" panose="020B0604030504040204" pitchFamily="34" charset="0"/>
                <a:ea typeface="Verdana" panose="020B0604030504040204" pitchFamily="34" charset="0"/>
              </a:rPr>
              <a:t>four-digit number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6C36E05-F021-304C-7733-8AFFE4B3D2BB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32D64FF-D5D3-6EE7-F80A-D848578E4EFC}"/>
              </a:ext>
            </a:extLst>
          </p:cNvPr>
          <p:cNvSpPr txBox="1"/>
          <p:nvPr/>
        </p:nvSpPr>
        <p:spPr>
          <a:xfrm>
            <a:off x="191729" y="306089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decimal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42E4B30-408C-ABA6-C3AA-AAAD709AC6D2}"/>
              </a:ext>
            </a:extLst>
          </p:cNvPr>
          <p:cNvSpPr/>
          <p:nvPr/>
        </p:nvSpPr>
        <p:spPr>
          <a:xfrm>
            <a:off x="191729" y="484109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15C817E-7AA8-3BDB-813C-4628129C1A5B}"/>
              </a:ext>
            </a:extLst>
          </p:cNvPr>
          <p:cNvSpPr txBox="1"/>
          <p:nvPr/>
        </p:nvSpPr>
        <p:spPr>
          <a:xfrm>
            <a:off x="147484" y="4695693"/>
            <a:ext cx="647454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400" dirty="0">
                <a:latin typeface="Verdana" panose="020B0604030504040204" pitchFamily="34" charset="0"/>
                <a:ea typeface="Verdana" panose="020B0604030504040204" pitchFamily="34" charset="0"/>
              </a:rPr>
              <a:t>negative integer</a:t>
            </a:r>
          </a:p>
        </p:txBody>
      </p:sp>
    </p:spTree>
    <p:extLst>
      <p:ext uri="{BB962C8B-B14F-4D97-AF65-F5344CB8AC3E}">
        <p14:creationId xmlns:p14="http://schemas.microsoft.com/office/powerpoint/2010/main" val="1450142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Y5– Place Value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9B529F7-ED84-7565-8C24-5F0B275FB5DF}"/>
              </a:ext>
            </a:extLst>
          </p:cNvPr>
          <p:cNvSpPr txBox="1"/>
          <p:nvPr/>
        </p:nvSpPr>
        <p:spPr>
          <a:xfrm>
            <a:off x="265470" y="2452857"/>
            <a:ext cx="622038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dirty="0"/>
              <a:t>Place value vocabulary introduced in Year 5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33EE843-D5A7-FFCF-FDEA-292D1F79B3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2723" y="164190"/>
            <a:ext cx="1663137" cy="1663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5472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Y5– Place Value 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35992BD5-F2BB-67EA-3E32-F26AE5AE0E0F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21FD8D-9BC6-0C89-DD80-B68DA1C09538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ten thousands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6C36E05-F021-304C-7733-8AFFE4B3D2BB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32D64FF-D5D3-6EE7-F80A-D848578E4EFC}"/>
              </a:ext>
            </a:extLst>
          </p:cNvPr>
          <p:cNvSpPr txBox="1"/>
          <p:nvPr/>
        </p:nvSpPr>
        <p:spPr>
          <a:xfrm>
            <a:off x="147484" y="2771494"/>
            <a:ext cx="647454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400" dirty="0">
                <a:latin typeface="Verdana" panose="020B0604030504040204" pitchFamily="34" charset="0"/>
                <a:ea typeface="Verdana" panose="020B0604030504040204" pitchFamily="34" charset="0"/>
              </a:rPr>
              <a:t>hundred thousands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FF0E8D0-502C-D41F-74F5-967D4E795DCC}"/>
              </a:ext>
            </a:extLst>
          </p:cNvPr>
          <p:cNvSpPr/>
          <p:nvPr/>
        </p:nvSpPr>
        <p:spPr>
          <a:xfrm>
            <a:off x="191729" y="4871237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1514A73-581C-99B9-CB88-64035F9049CD}"/>
              </a:ext>
            </a:extLst>
          </p:cNvPr>
          <p:cNvSpPr txBox="1"/>
          <p:nvPr/>
        </p:nvSpPr>
        <p:spPr>
          <a:xfrm>
            <a:off x="169607" y="5187801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powers of 10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C87D50F5-C32A-336C-BD5F-8D16ACE861E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C3161F-FDEF-F6C6-EDB1-7A6E4C82DD51}"/>
              </a:ext>
            </a:extLst>
          </p:cNvPr>
          <p:cNvSpPr txBox="1"/>
          <p:nvPr/>
        </p:nvSpPr>
        <p:spPr>
          <a:xfrm>
            <a:off x="169607" y="7214041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interpret</a:t>
            </a:r>
          </a:p>
        </p:txBody>
      </p:sp>
    </p:spTree>
    <p:extLst>
      <p:ext uri="{BB962C8B-B14F-4D97-AF65-F5344CB8AC3E}">
        <p14:creationId xmlns:p14="http://schemas.microsoft.com/office/powerpoint/2010/main" val="25320842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Y5– Place Value 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35992BD5-F2BB-67EA-3E32-F26AE5AE0E0F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21FD8D-9BC6-0C89-DD80-B68DA1C09538}"/>
              </a:ext>
            </a:extLst>
          </p:cNvPr>
          <p:cNvSpPr txBox="1"/>
          <p:nvPr/>
        </p:nvSpPr>
        <p:spPr>
          <a:xfrm>
            <a:off x="147484" y="658461"/>
            <a:ext cx="647454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400" dirty="0">
                <a:latin typeface="Verdana" panose="020B0604030504040204" pitchFamily="34" charset="0"/>
                <a:ea typeface="Verdana" panose="020B0604030504040204" pitchFamily="34" charset="0"/>
              </a:rPr>
              <a:t>linear sequence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6C36E05-F021-304C-7733-8AFFE4B3D2BB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32D64FF-D5D3-6EE7-F80A-D848578E4EFC}"/>
              </a:ext>
            </a:extLst>
          </p:cNvPr>
          <p:cNvSpPr txBox="1"/>
          <p:nvPr/>
        </p:nvSpPr>
        <p:spPr>
          <a:xfrm>
            <a:off x="147484" y="3078051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above zero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FF0E8D0-502C-D41F-74F5-967D4E795DCC}"/>
              </a:ext>
            </a:extLst>
          </p:cNvPr>
          <p:cNvSpPr/>
          <p:nvPr/>
        </p:nvSpPr>
        <p:spPr>
          <a:xfrm>
            <a:off x="191729" y="4871237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1514A73-581C-99B9-CB88-64035F9049CD}"/>
              </a:ext>
            </a:extLst>
          </p:cNvPr>
          <p:cNvSpPr txBox="1"/>
          <p:nvPr/>
        </p:nvSpPr>
        <p:spPr>
          <a:xfrm>
            <a:off x="169607" y="5187801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below zero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C87D50F5-C32A-336C-BD5F-8D16ACE861E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C3161F-FDEF-F6C6-EDB1-7A6E4C82DD51}"/>
              </a:ext>
            </a:extLst>
          </p:cNvPr>
          <p:cNvSpPr txBox="1"/>
          <p:nvPr/>
        </p:nvSpPr>
        <p:spPr>
          <a:xfrm>
            <a:off x="169607" y="7214041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approximate</a:t>
            </a:r>
          </a:p>
        </p:txBody>
      </p:sp>
    </p:spTree>
    <p:extLst>
      <p:ext uri="{BB962C8B-B14F-4D97-AF65-F5344CB8AC3E}">
        <p14:creationId xmlns:p14="http://schemas.microsoft.com/office/powerpoint/2010/main" val="17130175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Y5– Place Value 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35992BD5-F2BB-67EA-3E32-F26AE5AE0E0F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21FD8D-9BC6-0C89-DD80-B68DA1C09538}"/>
              </a:ext>
            </a:extLst>
          </p:cNvPr>
          <p:cNvSpPr txBox="1"/>
          <p:nvPr/>
        </p:nvSpPr>
        <p:spPr>
          <a:xfrm>
            <a:off x="191729" y="102880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approximately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6C36E05-F021-304C-7733-8AFFE4B3D2BB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32D64FF-D5D3-6EE7-F80A-D848578E4EFC}"/>
              </a:ext>
            </a:extLst>
          </p:cNvPr>
          <p:cNvSpPr txBox="1"/>
          <p:nvPr/>
        </p:nvSpPr>
        <p:spPr>
          <a:xfrm>
            <a:off x="147484" y="3078051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decimal place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FF0E8D0-502C-D41F-74F5-967D4E795DCC}"/>
              </a:ext>
            </a:extLst>
          </p:cNvPr>
          <p:cNvSpPr/>
          <p:nvPr/>
        </p:nvSpPr>
        <p:spPr>
          <a:xfrm>
            <a:off x="191729" y="4871237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1514A73-581C-99B9-CB88-64035F9049CD}"/>
              </a:ext>
            </a:extLst>
          </p:cNvPr>
          <p:cNvSpPr txBox="1"/>
          <p:nvPr/>
        </p:nvSpPr>
        <p:spPr>
          <a:xfrm>
            <a:off x="169607" y="5187801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decimal point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C87D50F5-C32A-336C-BD5F-8D16ACE861E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C3161F-FDEF-F6C6-EDB1-7A6E4C82DD51}"/>
              </a:ext>
            </a:extLst>
          </p:cNvPr>
          <p:cNvSpPr txBox="1"/>
          <p:nvPr/>
        </p:nvSpPr>
        <p:spPr>
          <a:xfrm>
            <a:off x="147484" y="6922097"/>
            <a:ext cx="647454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400" dirty="0">
                <a:latin typeface="Verdana" panose="020B0604030504040204" pitchFamily="34" charset="0"/>
                <a:ea typeface="Verdana" panose="020B0604030504040204" pitchFamily="34" charset="0"/>
              </a:rPr>
              <a:t>term-to-term rule</a:t>
            </a:r>
          </a:p>
        </p:txBody>
      </p:sp>
    </p:spTree>
    <p:extLst>
      <p:ext uri="{BB962C8B-B14F-4D97-AF65-F5344CB8AC3E}">
        <p14:creationId xmlns:p14="http://schemas.microsoft.com/office/powerpoint/2010/main" val="41607953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Y6– Place Value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9B529F7-ED84-7565-8C24-5F0B275FB5DF}"/>
              </a:ext>
            </a:extLst>
          </p:cNvPr>
          <p:cNvSpPr txBox="1"/>
          <p:nvPr/>
        </p:nvSpPr>
        <p:spPr>
          <a:xfrm>
            <a:off x="265470" y="2452857"/>
            <a:ext cx="622038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dirty="0"/>
              <a:t>Place value vocabulary introduced in Year 6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33EE843-D5A7-FFCF-FDEA-292D1F79B3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2723" y="164190"/>
            <a:ext cx="1663137" cy="1663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6100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Y6– Place Value 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35992BD5-F2BB-67EA-3E32-F26AE5AE0E0F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21FD8D-9BC6-0C89-DD80-B68DA1C09538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millions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FF0E8D0-502C-D41F-74F5-967D4E795DCC}"/>
              </a:ext>
            </a:extLst>
          </p:cNvPr>
          <p:cNvSpPr/>
          <p:nvPr/>
        </p:nvSpPr>
        <p:spPr>
          <a:xfrm>
            <a:off x="147484" y="2810727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1514A73-581C-99B9-CB88-64035F9049CD}"/>
              </a:ext>
            </a:extLst>
          </p:cNvPr>
          <p:cNvSpPr txBox="1"/>
          <p:nvPr/>
        </p:nvSpPr>
        <p:spPr>
          <a:xfrm>
            <a:off x="147484" y="2726033"/>
            <a:ext cx="647454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400" dirty="0">
                <a:latin typeface="Verdana" panose="020B0604030504040204" pitchFamily="34" charset="0"/>
                <a:ea typeface="Verdana" panose="020B0604030504040204" pitchFamily="34" charset="0"/>
              </a:rPr>
              <a:t>expanding notation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C87D50F5-C32A-336C-BD5F-8D16ACE861E1}"/>
              </a:ext>
            </a:extLst>
          </p:cNvPr>
          <p:cNvSpPr/>
          <p:nvPr/>
        </p:nvSpPr>
        <p:spPr>
          <a:xfrm>
            <a:off x="103240" y="487549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C3161F-FDEF-F6C6-EDB1-7A6E4C82DD51}"/>
              </a:ext>
            </a:extLst>
          </p:cNvPr>
          <p:cNvSpPr txBox="1"/>
          <p:nvPr/>
        </p:nvSpPr>
        <p:spPr>
          <a:xfrm>
            <a:off x="125362" y="5153531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index notation</a:t>
            </a:r>
          </a:p>
        </p:txBody>
      </p:sp>
    </p:spTree>
    <p:extLst>
      <p:ext uri="{BB962C8B-B14F-4D97-AF65-F5344CB8AC3E}">
        <p14:creationId xmlns:p14="http://schemas.microsoft.com/office/powerpoint/2010/main" val="39022492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Y1 – Place Value 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91730" y="1094032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equal to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91730" y="312812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more than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91729" y="4871237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6" y="511587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less than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191730" y="714673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number line</a:t>
            </a:r>
          </a:p>
        </p:txBody>
      </p:sp>
    </p:spTree>
    <p:extLst>
      <p:ext uri="{BB962C8B-B14F-4D97-AF65-F5344CB8AC3E}">
        <p14:creationId xmlns:p14="http://schemas.microsoft.com/office/powerpoint/2010/main" val="29858826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Y1 – Place Value 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54047" y="1038930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count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91730" y="31009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forwards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91729" y="4871237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11876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backwards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147484" y="723049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order</a:t>
            </a:r>
          </a:p>
        </p:txBody>
      </p:sp>
    </p:spTree>
    <p:extLst>
      <p:ext uri="{BB962C8B-B14F-4D97-AF65-F5344CB8AC3E}">
        <p14:creationId xmlns:p14="http://schemas.microsoft.com/office/powerpoint/2010/main" val="27603758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Y1 – Place Value 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54047" y="1038930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compare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91730" y="31009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after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91729" y="4871237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11876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answer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147484" y="723049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before</a:t>
            </a:r>
          </a:p>
        </p:txBody>
      </p:sp>
    </p:spTree>
    <p:extLst>
      <p:ext uri="{BB962C8B-B14F-4D97-AF65-F5344CB8AC3E}">
        <p14:creationId xmlns:p14="http://schemas.microsoft.com/office/powerpoint/2010/main" val="1406784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Y1 – Place Value 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54047" y="1038930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bigger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91730" y="31009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compare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91729" y="4871237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11876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fewer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147484" y="723049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first</a:t>
            </a:r>
          </a:p>
        </p:txBody>
      </p:sp>
    </p:spTree>
    <p:extLst>
      <p:ext uri="{BB962C8B-B14F-4D97-AF65-F5344CB8AC3E}">
        <p14:creationId xmlns:p14="http://schemas.microsoft.com/office/powerpoint/2010/main" val="35843743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Y1 – Place Value 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54047" y="1038930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larger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91730" y="31009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least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91729" y="4871237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11876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most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147484" y="723049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one less</a:t>
            </a:r>
          </a:p>
        </p:txBody>
      </p:sp>
    </p:spTree>
    <p:extLst>
      <p:ext uri="{BB962C8B-B14F-4D97-AF65-F5344CB8AC3E}">
        <p14:creationId xmlns:p14="http://schemas.microsoft.com/office/powerpoint/2010/main" val="39832527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Y1 – Place Value 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54047" y="1038930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one more</a:t>
            </a:r>
          </a:p>
        </p:txBody>
      </p:sp>
    </p:spTree>
    <p:extLst>
      <p:ext uri="{BB962C8B-B14F-4D97-AF65-F5344CB8AC3E}">
        <p14:creationId xmlns:p14="http://schemas.microsoft.com/office/powerpoint/2010/main" val="37938652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Y2– Place Value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9B529F7-ED84-7565-8C24-5F0B275FB5DF}"/>
              </a:ext>
            </a:extLst>
          </p:cNvPr>
          <p:cNvSpPr txBox="1"/>
          <p:nvPr/>
        </p:nvSpPr>
        <p:spPr>
          <a:xfrm>
            <a:off x="265470" y="2452857"/>
            <a:ext cx="622038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dirty="0"/>
              <a:t>Place value vocabulary introduced in Year 2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33EE843-D5A7-FFCF-FDEA-292D1F79B3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2723" y="164190"/>
            <a:ext cx="1663137" cy="1663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838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</TotalTime>
  <Words>348</Words>
  <Application>Microsoft Office PowerPoint</Application>
  <PresentationFormat>A4 Paper (210x297 mm)</PresentationFormat>
  <Paragraphs>149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4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Sarah Farrell</cp:lastModifiedBy>
  <cp:revision>13</cp:revision>
  <dcterms:created xsi:type="dcterms:W3CDTF">2022-02-01T11:05:46Z</dcterms:created>
  <dcterms:modified xsi:type="dcterms:W3CDTF">2023-10-01T20:10:05Z</dcterms:modified>
</cp:coreProperties>
</file>