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sldIdLst>
    <p:sldId id="257" r:id="rId2"/>
    <p:sldId id="261" r:id="rId3"/>
    <p:sldId id="262" r:id="rId4"/>
    <p:sldId id="272" r:id="rId5"/>
    <p:sldId id="263" r:id="rId6"/>
    <p:sldId id="264" r:id="rId7"/>
    <p:sldId id="265" r:id="rId8"/>
    <p:sldId id="266" r:id="rId9"/>
    <p:sldId id="273" r:id="rId10"/>
    <p:sldId id="267" r:id="rId11"/>
    <p:sldId id="268" r:id="rId12"/>
    <p:sldId id="269" r:id="rId13"/>
    <p:sldId id="270" r:id="rId14"/>
    <p:sldId id="271" r:id="rId15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4733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5"/>
  </p:normalViewPr>
  <p:slideViewPr>
    <p:cSldViewPr snapToGrid="0" snapToObjects="1">
      <p:cViewPr varScale="1">
        <p:scale>
          <a:sx n="52" d="100"/>
          <a:sy n="52" d="100"/>
        </p:scale>
        <p:origin x="686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01/10/2023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20503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01/10/2023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98215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01/10/2023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712255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01/10/2023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64463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01/10/2023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79348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01/10/2023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17174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01/10/2023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39380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01/10/2023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42454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01/10/2023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49601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01/10/2023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572949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01/10/2023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799079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16C53F-9F46-E24D-968B-445406C215E9}" type="datetimeFigureOut">
              <a:rPr lang="en-GB" smtClean="0"/>
              <a:t>01/10/2023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021243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l="27295" t="39259" r="27295" b="37778"/>
          <a:stretch/>
        </p:blipFill>
        <p:spPr>
          <a:xfrm>
            <a:off x="2634074" y="9219181"/>
            <a:ext cx="1314488" cy="51364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2621251" y="9659448"/>
            <a:ext cx="1314488" cy="1812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78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382772" y="9656540"/>
            <a:ext cx="2194157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4019789" y="9656540"/>
            <a:ext cx="246607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A9B529F7-ED84-7565-8C24-5F0B275FB5DF}"/>
              </a:ext>
            </a:extLst>
          </p:cNvPr>
          <p:cNvSpPr txBox="1"/>
          <p:nvPr/>
        </p:nvSpPr>
        <p:spPr>
          <a:xfrm>
            <a:off x="382772" y="2598509"/>
            <a:ext cx="6220389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7500" dirty="0"/>
              <a:t>Statistics vocabulary introduced in Year 2</a:t>
            </a:r>
          </a:p>
        </p:txBody>
      </p:sp>
      <p:sp>
        <p:nvSpPr>
          <p:cNvPr id="31" name="Snip Single Corner of Rectangle 1">
            <a:extLst>
              <a:ext uri="{FF2B5EF4-FFF2-40B4-BE49-F238E27FC236}">
                <a16:creationId xmlns:a16="http://schemas.microsoft.com/office/drawing/2014/main" id="{9710296E-F25E-49E6-160F-E39BF3FF074A}"/>
              </a:ext>
            </a:extLst>
          </p:cNvPr>
          <p:cNvSpPr/>
          <p:nvPr/>
        </p:nvSpPr>
        <p:spPr>
          <a:xfrm>
            <a:off x="-1" y="235243"/>
            <a:ext cx="2153267" cy="263313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Y2 – Statistics</a:t>
            </a:r>
          </a:p>
        </p:txBody>
      </p:sp>
      <p:pic>
        <p:nvPicPr>
          <p:cNvPr id="33" name="Picture 32">
            <a:extLst>
              <a:ext uri="{FF2B5EF4-FFF2-40B4-BE49-F238E27FC236}">
                <a16:creationId xmlns:a16="http://schemas.microsoft.com/office/drawing/2014/main" id="{D4D8CA82-5865-FB24-1D7D-43F800E9616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04735" y="36493"/>
            <a:ext cx="1998407" cy="19984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032260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l="27295" t="39259" r="27295" b="37778"/>
          <a:stretch/>
        </p:blipFill>
        <p:spPr>
          <a:xfrm>
            <a:off x="2634074" y="9219181"/>
            <a:ext cx="1314488" cy="51364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2621251" y="9659448"/>
            <a:ext cx="1314488" cy="1812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78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382772" y="9656540"/>
            <a:ext cx="2194157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4019789" y="9656540"/>
            <a:ext cx="246607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A9B529F7-ED84-7565-8C24-5F0B275FB5DF}"/>
              </a:ext>
            </a:extLst>
          </p:cNvPr>
          <p:cNvSpPr txBox="1"/>
          <p:nvPr/>
        </p:nvSpPr>
        <p:spPr>
          <a:xfrm>
            <a:off x="265471" y="2320358"/>
            <a:ext cx="6220389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7500" dirty="0"/>
              <a:t>Statistics vocabulary introduced in Year 5</a:t>
            </a:r>
          </a:p>
        </p:txBody>
      </p:sp>
      <p:pic>
        <p:nvPicPr>
          <p:cNvPr id="33" name="Picture 32">
            <a:extLst>
              <a:ext uri="{FF2B5EF4-FFF2-40B4-BE49-F238E27FC236}">
                <a16:creationId xmlns:a16="http://schemas.microsoft.com/office/drawing/2014/main" id="{D4D8CA82-5865-FB24-1D7D-43F800E9616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04735" y="36493"/>
            <a:ext cx="1998407" cy="1998407"/>
          </a:xfrm>
          <a:prstGeom prst="rect">
            <a:avLst/>
          </a:prstGeom>
        </p:spPr>
      </p:pic>
      <p:sp>
        <p:nvSpPr>
          <p:cNvPr id="2" name="Snip Single Corner of Rectangle 1">
            <a:extLst>
              <a:ext uri="{FF2B5EF4-FFF2-40B4-BE49-F238E27FC236}">
                <a16:creationId xmlns:a16="http://schemas.microsoft.com/office/drawing/2014/main" id="{7D4BDDD6-CD7E-3520-B6E4-CC2099FCB7F4}"/>
              </a:ext>
            </a:extLst>
          </p:cNvPr>
          <p:cNvSpPr/>
          <p:nvPr/>
        </p:nvSpPr>
        <p:spPr>
          <a:xfrm>
            <a:off x="0" y="234512"/>
            <a:ext cx="2153267" cy="263313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Y5 – Statistics</a:t>
            </a:r>
          </a:p>
        </p:txBody>
      </p:sp>
    </p:spTree>
    <p:extLst>
      <p:ext uri="{BB962C8B-B14F-4D97-AF65-F5344CB8AC3E}">
        <p14:creationId xmlns:p14="http://schemas.microsoft.com/office/powerpoint/2010/main" val="159311680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l="27295" t="39259" r="27295" b="37778"/>
          <a:stretch/>
        </p:blipFill>
        <p:spPr>
          <a:xfrm>
            <a:off x="2634074" y="9219181"/>
            <a:ext cx="1314488" cy="51364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2621251" y="9659448"/>
            <a:ext cx="1314488" cy="1812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78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382772" y="9656540"/>
            <a:ext cx="2194157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4019789" y="9656540"/>
            <a:ext cx="246607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21B1A066-CBC4-BF8C-AFD8-FA0B895D1F92}"/>
              </a:ext>
            </a:extLst>
          </p:cNvPr>
          <p:cNvSpPr/>
          <p:nvPr/>
        </p:nvSpPr>
        <p:spPr>
          <a:xfrm>
            <a:off x="147484" y="751532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6E5DC20-86C6-A33C-CF63-6146921C5ABC}"/>
              </a:ext>
            </a:extLst>
          </p:cNvPr>
          <p:cNvSpPr txBox="1"/>
          <p:nvPr/>
        </p:nvSpPr>
        <p:spPr>
          <a:xfrm>
            <a:off x="147485" y="1053645"/>
            <a:ext cx="647454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dirty="0">
                <a:latin typeface="Verdana" panose="020B0604030504040204" pitchFamily="34" charset="0"/>
                <a:ea typeface="Verdana" panose="020B0604030504040204" pitchFamily="34" charset="0"/>
              </a:rPr>
              <a:t>table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4E664381-0D10-63CB-D4DA-F21BA0FCE1D2}"/>
              </a:ext>
            </a:extLst>
          </p:cNvPr>
          <p:cNvSpPr/>
          <p:nvPr/>
        </p:nvSpPr>
        <p:spPr>
          <a:xfrm>
            <a:off x="191729" y="2806469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F975F44-387B-0F7B-F185-C65CA0737410}"/>
              </a:ext>
            </a:extLst>
          </p:cNvPr>
          <p:cNvSpPr txBox="1"/>
          <p:nvPr/>
        </p:nvSpPr>
        <p:spPr>
          <a:xfrm>
            <a:off x="147485" y="3081749"/>
            <a:ext cx="647454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dirty="0">
                <a:latin typeface="Verdana" panose="020B0604030504040204" pitchFamily="34" charset="0"/>
                <a:ea typeface="Verdana" panose="020B0604030504040204" pitchFamily="34" charset="0"/>
              </a:rPr>
              <a:t>two-way table</a:t>
            </a:r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95762071-8C63-79F5-77F4-C5E0A36C0BE9}"/>
              </a:ext>
            </a:extLst>
          </p:cNvPr>
          <p:cNvSpPr/>
          <p:nvPr/>
        </p:nvSpPr>
        <p:spPr>
          <a:xfrm>
            <a:off x="147485" y="4861406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44B23BB-1B52-CE82-4FAE-9835C537A398}"/>
              </a:ext>
            </a:extLst>
          </p:cNvPr>
          <p:cNvSpPr txBox="1"/>
          <p:nvPr/>
        </p:nvSpPr>
        <p:spPr>
          <a:xfrm>
            <a:off x="147484" y="5100858"/>
            <a:ext cx="647454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dirty="0">
                <a:latin typeface="Verdana" panose="020B0604030504040204" pitchFamily="34" charset="0"/>
                <a:ea typeface="Verdana" panose="020B0604030504040204" pitchFamily="34" charset="0"/>
              </a:rPr>
              <a:t>timetable</a:t>
            </a:r>
          </a:p>
        </p:txBody>
      </p:sp>
      <p:sp>
        <p:nvSpPr>
          <p:cNvPr id="2" name="Snip Single Corner of Rectangle 1">
            <a:extLst>
              <a:ext uri="{FF2B5EF4-FFF2-40B4-BE49-F238E27FC236}">
                <a16:creationId xmlns:a16="http://schemas.microsoft.com/office/drawing/2014/main" id="{451B5E57-A8A9-13D0-7494-14121603A4A7}"/>
              </a:ext>
            </a:extLst>
          </p:cNvPr>
          <p:cNvSpPr/>
          <p:nvPr/>
        </p:nvSpPr>
        <p:spPr>
          <a:xfrm>
            <a:off x="-1" y="235243"/>
            <a:ext cx="2153267" cy="263313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Y5 – Statistics</a:t>
            </a:r>
          </a:p>
        </p:txBody>
      </p:sp>
    </p:spTree>
    <p:extLst>
      <p:ext uri="{BB962C8B-B14F-4D97-AF65-F5344CB8AC3E}">
        <p14:creationId xmlns:p14="http://schemas.microsoft.com/office/powerpoint/2010/main" val="207182960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l="27295" t="39259" r="27295" b="37778"/>
          <a:stretch/>
        </p:blipFill>
        <p:spPr>
          <a:xfrm>
            <a:off x="2634074" y="9219181"/>
            <a:ext cx="1314488" cy="51364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2621251" y="9659448"/>
            <a:ext cx="1314488" cy="1812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78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382772" y="9656540"/>
            <a:ext cx="2194157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4019789" y="9656540"/>
            <a:ext cx="246607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A9B529F7-ED84-7565-8C24-5F0B275FB5DF}"/>
              </a:ext>
            </a:extLst>
          </p:cNvPr>
          <p:cNvSpPr txBox="1"/>
          <p:nvPr/>
        </p:nvSpPr>
        <p:spPr>
          <a:xfrm>
            <a:off x="265471" y="2320358"/>
            <a:ext cx="6220389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7500" dirty="0"/>
              <a:t>Statistics vocabulary introduced in Year 6</a:t>
            </a:r>
          </a:p>
        </p:txBody>
      </p:sp>
      <p:pic>
        <p:nvPicPr>
          <p:cNvPr id="33" name="Picture 32">
            <a:extLst>
              <a:ext uri="{FF2B5EF4-FFF2-40B4-BE49-F238E27FC236}">
                <a16:creationId xmlns:a16="http://schemas.microsoft.com/office/drawing/2014/main" id="{D4D8CA82-5865-FB24-1D7D-43F800E9616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04735" y="36493"/>
            <a:ext cx="1998407" cy="1998407"/>
          </a:xfrm>
          <a:prstGeom prst="rect">
            <a:avLst/>
          </a:prstGeom>
        </p:spPr>
      </p:pic>
      <p:sp>
        <p:nvSpPr>
          <p:cNvPr id="2" name="Snip Single Corner of Rectangle 1">
            <a:extLst>
              <a:ext uri="{FF2B5EF4-FFF2-40B4-BE49-F238E27FC236}">
                <a16:creationId xmlns:a16="http://schemas.microsoft.com/office/drawing/2014/main" id="{7D4BDDD6-CD7E-3520-B6E4-CC2099FCB7F4}"/>
              </a:ext>
            </a:extLst>
          </p:cNvPr>
          <p:cNvSpPr/>
          <p:nvPr/>
        </p:nvSpPr>
        <p:spPr>
          <a:xfrm>
            <a:off x="0" y="234512"/>
            <a:ext cx="2153267" cy="263313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Y6 – Statistics</a:t>
            </a:r>
          </a:p>
        </p:txBody>
      </p:sp>
    </p:spTree>
    <p:extLst>
      <p:ext uri="{BB962C8B-B14F-4D97-AF65-F5344CB8AC3E}">
        <p14:creationId xmlns:p14="http://schemas.microsoft.com/office/powerpoint/2010/main" val="294345454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l="27295" t="39259" r="27295" b="37778"/>
          <a:stretch/>
        </p:blipFill>
        <p:spPr>
          <a:xfrm>
            <a:off x="2634074" y="9219181"/>
            <a:ext cx="1314488" cy="51364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2621251" y="9659448"/>
            <a:ext cx="1314488" cy="1812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78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382772" y="9656540"/>
            <a:ext cx="2194157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4019789" y="9656540"/>
            <a:ext cx="246607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21B1A066-CBC4-BF8C-AFD8-FA0B895D1F92}"/>
              </a:ext>
            </a:extLst>
          </p:cNvPr>
          <p:cNvSpPr/>
          <p:nvPr/>
        </p:nvSpPr>
        <p:spPr>
          <a:xfrm>
            <a:off x="147484" y="751532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6E5DC20-86C6-A33C-CF63-6146921C5ABC}"/>
              </a:ext>
            </a:extLst>
          </p:cNvPr>
          <p:cNvSpPr txBox="1"/>
          <p:nvPr/>
        </p:nvSpPr>
        <p:spPr>
          <a:xfrm>
            <a:off x="147485" y="1053645"/>
            <a:ext cx="647454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dirty="0">
                <a:latin typeface="Verdana" panose="020B0604030504040204" pitchFamily="34" charset="0"/>
                <a:ea typeface="Verdana" panose="020B0604030504040204" pitchFamily="34" charset="0"/>
              </a:rPr>
              <a:t>pie chart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4E664381-0D10-63CB-D4DA-F21BA0FCE1D2}"/>
              </a:ext>
            </a:extLst>
          </p:cNvPr>
          <p:cNvSpPr/>
          <p:nvPr/>
        </p:nvSpPr>
        <p:spPr>
          <a:xfrm>
            <a:off x="191729" y="2806469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F975F44-387B-0F7B-F185-C65CA0737410}"/>
              </a:ext>
            </a:extLst>
          </p:cNvPr>
          <p:cNvSpPr txBox="1"/>
          <p:nvPr/>
        </p:nvSpPr>
        <p:spPr>
          <a:xfrm>
            <a:off x="147485" y="3081749"/>
            <a:ext cx="647454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dirty="0">
                <a:latin typeface="Verdana" panose="020B0604030504040204" pitchFamily="34" charset="0"/>
                <a:ea typeface="Verdana" panose="020B0604030504040204" pitchFamily="34" charset="0"/>
              </a:rPr>
              <a:t>mean</a:t>
            </a:r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95762071-8C63-79F5-77F4-C5E0A36C0BE9}"/>
              </a:ext>
            </a:extLst>
          </p:cNvPr>
          <p:cNvSpPr/>
          <p:nvPr/>
        </p:nvSpPr>
        <p:spPr>
          <a:xfrm>
            <a:off x="147485" y="4861406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44B23BB-1B52-CE82-4FAE-9835C537A398}"/>
              </a:ext>
            </a:extLst>
          </p:cNvPr>
          <p:cNvSpPr txBox="1"/>
          <p:nvPr/>
        </p:nvSpPr>
        <p:spPr>
          <a:xfrm>
            <a:off x="147484" y="5100858"/>
            <a:ext cx="647454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dirty="0">
                <a:latin typeface="Verdana" panose="020B0604030504040204" pitchFamily="34" charset="0"/>
                <a:ea typeface="Verdana" panose="020B0604030504040204" pitchFamily="34" charset="0"/>
              </a:rPr>
              <a:t>average</a:t>
            </a:r>
          </a:p>
        </p:txBody>
      </p:sp>
      <p:sp>
        <p:nvSpPr>
          <p:cNvPr id="2" name="Snip Single Corner of Rectangle 1">
            <a:extLst>
              <a:ext uri="{FF2B5EF4-FFF2-40B4-BE49-F238E27FC236}">
                <a16:creationId xmlns:a16="http://schemas.microsoft.com/office/drawing/2014/main" id="{451B5E57-A8A9-13D0-7494-14121603A4A7}"/>
              </a:ext>
            </a:extLst>
          </p:cNvPr>
          <p:cNvSpPr/>
          <p:nvPr/>
        </p:nvSpPr>
        <p:spPr>
          <a:xfrm>
            <a:off x="-1" y="235243"/>
            <a:ext cx="2153267" cy="263313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Y6 – Statistics</a:t>
            </a: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FF9189F4-550B-A736-2838-ECD9F9C28327}"/>
              </a:ext>
            </a:extLst>
          </p:cNvPr>
          <p:cNvSpPr/>
          <p:nvPr/>
        </p:nvSpPr>
        <p:spPr>
          <a:xfrm>
            <a:off x="147484" y="7003395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3A7988A-705D-35D3-1ED8-573462DF2715}"/>
              </a:ext>
            </a:extLst>
          </p:cNvPr>
          <p:cNvSpPr txBox="1"/>
          <p:nvPr/>
        </p:nvSpPr>
        <p:spPr>
          <a:xfrm>
            <a:off x="147483" y="7242847"/>
            <a:ext cx="647454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dirty="0">
                <a:latin typeface="Verdana" panose="020B0604030504040204" pitchFamily="34" charset="0"/>
                <a:ea typeface="Verdana" panose="020B0604030504040204" pitchFamily="34" charset="0"/>
              </a:rPr>
              <a:t>variables</a:t>
            </a:r>
          </a:p>
        </p:txBody>
      </p:sp>
    </p:spTree>
    <p:extLst>
      <p:ext uri="{BB962C8B-B14F-4D97-AF65-F5344CB8AC3E}">
        <p14:creationId xmlns:p14="http://schemas.microsoft.com/office/powerpoint/2010/main" val="220691484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l="27295" t="39259" r="27295" b="37778"/>
          <a:stretch/>
        </p:blipFill>
        <p:spPr>
          <a:xfrm>
            <a:off x="2634074" y="9219181"/>
            <a:ext cx="1314488" cy="51364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2621251" y="9659448"/>
            <a:ext cx="1314488" cy="1812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78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382772" y="9656540"/>
            <a:ext cx="2194157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4019789" y="9656540"/>
            <a:ext cx="246607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21B1A066-CBC4-BF8C-AFD8-FA0B895D1F92}"/>
              </a:ext>
            </a:extLst>
          </p:cNvPr>
          <p:cNvSpPr/>
          <p:nvPr/>
        </p:nvSpPr>
        <p:spPr>
          <a:xfrm>
            <a:off x="147484" y="751532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6E5DC20-86C6-A33C-CF63-6146921C5ABC}"/>
              </a:ext>
            </a:extLst>
          </p:cNvPr>
          <p:cNvSpPr txBox="1"/>
          <p:nvPr/>
        </p:nvSpPr>
        <p:spPr>
          <a:xfrm>
            <a:off x="41224" y="1083925"/>
            <a:ext cx="647454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dirty="0">
                <a:latin typeface="Verdana" panose="020B0604030504040204" pitchFamily="34" charset="0"/>
                <a:ea typeface="Verdana" panose="020B0604030504040204" pitchFamily="34" charset="0"/>
              </a:rPr>
              <a:t>data set</a:t>
            </a:r>
          </a:p>
        </p:txBody>
      </p:sp>
      <p:sp>
        <p:nvSpPr>
          <p:cNvPr id="2" name="Snip Single Corner of Rectangle 1">
            <a:extLst>
              <a:ext uri="{FF2B5EF4-FFF2-40B4-BE49-F238E27FC236}">
                <a16:creationId xmlns:a16="http://schemas.microsoft.com/office/drawing/2014/main" id="{451B5E57-A8A9-13D0-7494-14121603A4A7}"/>
              </a:ext>
            </a:extLst>
          </p:cNvPr>
          <p:cNvSpPr/>
          <p:nvPr/>
        </p:nvSpPr>
        <p:spPr>
          <a:xfrm>
            <a:off x="-1" y="235243"/>
            <a:ext cx="2153267" cy="263313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Y6 – Statistics</a:t>
            </a:r>
          </a:p>
        </p:txBody>
      </p:sp>
    </p:spTree>
    <p:extLst>
      <p:ext uri="{BB962C8B-B14F-4D97-AF65-F5344CB8AC3E}">
        <p14:creationId xmlns:p14="http://schemas.microsoft.com/office/powerpoint/2010/main" val="35756757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l="27295" t="39259" r="27295" b="37778"/>
          <a:stretch/>
        </p:blipFill>
        <p:spPr>
          <a:xfrm>
            <a:off x="2634074" y="9219181"/>
            <a:ext cx="1314488" cy="51364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2621251" y="9659448"/>
            <a:ext cx="1314488" cy="1812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78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382772" y="9656540"/>
            <a:ext cx="2194157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4019789" y="9656540"/>
            <a:ext cx="246607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21B1A066-CBC4-BF8C-AFD8-FA0B895D1F92}"/>
              </a:ext>
            </a:extLst>
          </p:cNvPr>
          <p:cNvSpPr/>
          <p:nvPr/>
        </p:nvSpPr>
        <p:spPr>
          <a:xfrm>
            <a:off x="147484" y="751532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6E5DC20-86C6-A33C-CF63-6146921C5ABC}"/>
              </a:ext>
            </a:extLst>
          </p:cNvPr>
          <p:cNvSpPr txBox="1"/>
          <p:nvPr/>
        </p:nvSpPr>
        <p:spPr>
          <a:xfrm>
            <a:off x="147485" y="1053645"/>
            <a:ext cx="647454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dirty="0">
                <a:latin typeface="Verdana" panose="020B0604030504040204" pitchFamily="34" charset="0"/>
                <a:ea typeface="Verdana" panose="020B0604030504040204" pitchFamily="34" charset="0"/>
              </a:rPr>
              <a:t>interpret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4E664381-0D10-63CB-D4DA-F21BA0FCE1D2}"/>
              </a:ext>
            </a:extLst>
          </p:cNvPr>
          <p:cNvSpPr/>
          <p:nvPr/>
        </p:nvSpPr>
        <p:spPr>
          <a:xfrm>
            <a:off x="191729" y="2806469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F975F44-387B-0F7B-F185-C65CA0737410}"/>
              </a:ext>
            </a:extLst>
          </p:cNvPr>
          <p:cNvSpPr txBox="1"/>
          <p:nvPr/>
        </p:nvSpPr>
        <p:spPr>
          <a:xfrm>
            <a:off x="147485" y="3081749"/>
            <a:ext cx="647454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dirty="0">
                <a:latin typeface="Verdana" panose="020B0604030504040204" pitchFamily="34" charset="0"/>
                <a:ea typeface="Verdana" panose="020B0604030504040204" pitchFamily="34" charset="0"/>
              </a:rPr>
              <a:t>construct</a:t>
            </a:r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95762071-8C63-79F5-77F4-C5E0A36C0BE9}"/>
              </a:ext>
            </a:extLst>
          </p:cNvPr>
          <p:cNvSpPr/>
          <p:nvPr/>
        </p:nvSpPr>
        <p:spPr>
          <a:xfrm>
            <a:off x="147485" y="4861406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44B23BB-1B52-CE82-4FAE-9835C537A398}"/>
              </a:ext>
            </a:extLst>
          </p:cNvPr>
          <p:cNvSpPr txBox="1"/>
          <p:nvPr/>
        </p:nvSpPr>
        <p:spPr>
          <a:xfrm>
            <a:off x="147484" y="5100858"/>
            <a:ext cx="647454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dirty="0">
                <a:latin typeface="Verdana" panose="020B0604030504040204" pitchFamily="34" charset="0"/>
                <a:ea typeface="Verdana" panose="020B0604030504040204" pitchFamily="34" charset="0"/>
              </a:rPr>
              <a:t>pictogram</a:t>
            </a: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289B4DEF-E5D6-08E0-1BDE-6A48D4E73531}"/>
              </a:ext>
            </a:extLst>
          </p:cNvPr>
          <p:cNvSpPr/>
          <p:nvPr/>
        </p:nvSpPr>
        <p:spPr>
          <a:xfrm>
            <a:off x="147485" y="6936005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FBB64F3-EF84-5768-A129-8AC6716CA2CF}"/>
              </a:ext>
            </a:extLst>
          </p:cNvPr>
          <p:cNvSpPr txBox="1"/>
          <p:nvPr/>
        </p:nvSpPr>
        <p:spPr>
          <a:xfrm>
            <a:off x="235973" y="7146734"/>
            <a:ext cx="647454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dirty="0">
                <a:latin typeface="Verdana" panose="020B0604030504040204" pitchFamily="34" charset="0"/>
                <a:ea typeface="Verdana" panose="020B0604030504040204" pitchFamily="34" charset="0"/>
              </a:rPr>
              <a:t>tally chart</a:t>
            </a:r>
          </a:p>
        </p:txBody>
      </p:sp>
      <p:sp>
        <p:nvSpPr>
          <p:cNvPr id="17" name="Snip Single Corner of Rectangle 1">
            <a:extLst>
              <a:ext uri="{FF2B5EF4-FFF2-40B4-BE49-F238E27FC236}">
                <a16:creationId xmlns:a16="http://schemas.microsoft.com/office/drawing/2014/main" id="{174C29B4-736E-076D-A7D2-5F134C85B91B}"/>
              </a:ext>
            </a:extLst>
          </p:cNvPr>
          <p:cNvSpPr/>
          <p:nvPr/>
        </p:nvSpPr>
        <p:spPr>
          <a:xfrm>
            <a:off x="-1" y="235243"/>
            <a:ext cx="2153267" cy="263313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Y2 – Statistics</a:t>
            </a:r>
          </a:p>
        </p:txBody>
      </p:sp>
    </p:spTree>
    <p:extLst>
      <p:ext uri="{BB962C8B-B14F-4D97-AF65-F5344CB8AC3E}">
        <p14:creationId xmlns:p14="http://schemas.microsoft.com/office/powerpoint/2010/main" val="26658841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l="27295" t="39259" r="27295" b="37778"/>
          <a:stretch/>
        </p:blipFill>
        <p:spPr>
          <a:xfrm>
            <a:off x="2634074" y="9219181"/>
            <a:ext cx="1314488" cy="51364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2621251" y="9659448"/>
            <a:ext cx="1314488" cy="1812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78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382772" y="9656540"/>
            <a:ext cx="2194157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4019789" y="9656540"/>
            <a:ext cx="246607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21B1A066-CBC4-BF8C-AFD8-FA0B895D1F92}"/>
              </a:ext>
            </a:extLst>
          </p:cNvPr>
          <p:cNvSpPr/>
          <p:nvPr/>
        </p:nvSpPr>
        <p:spPr>
          <a:xfrm>
            <a:off x="147484" y="751532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6E5DC20-86C6-A33C-CF63-6146921C5ABC}"/>
              </a:ext>
            </a:extLst>
          </p:cNvPr>
          <p:cNvSpPr txBox="1"/>
          <p:nvPr/>
        </p:nvSpPr>
        <p:spPr>
          <a:xfrm>
            <a:off x="147485" y="1053645"/>
            <a:ext cx="647454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dirty="0">
                <a:latin typeface="Verdana" panose="020B0604030504040204" pitchFamily="34" charset="0"/>
                <a:ea typeface="Verdana" panose="020B0604030504040204" pitchFamily="34" charset="0"/>
              </a:rPr>
              <a:t>block diagram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4E664381-0D10-63CB-D4DA-F21BA0FCE1D2}"/>
              </a:ext>
            </a:extLst>
          </p:cNvPr>
          <p:cNvSpPr/>
          <p:nvPr/>
        </p:nvSpPr>
        <p:spPr>
          <a:xfrm>
            <a:off x="191729" y="2806469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F975F44-387B-0F7B-F185-C65CA0737410}"/>
              </a:ext>
            </a:extLst>
          </p:cNvPr>
          <p:cNvSpPr txBox="1"/>
          <p:nvPr/>
        </p:nvSpPr>
        <p:spPr>
          <a:xfrm>
            <a:off x="147485" y="3081749"/>
            <a:ext cx="647454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dirty="0">
                <a:latin typeface="Verdana" panose="020B0604030504040204" pitchFamily="34" charset="0"/>
                <a:ea typeface="Verdana" panose="020B0604030504040204" pitchFamily="34" charset="0"/>
              </a:rPr>
              <a:t>table</a:t>
            </a:r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95762071-8C63-79F5-77F4-C5E0A36C0BE9}"/>
              </a:ext>
            </a:extLst>
          </p:cNvPr>
          <p:cNvSpPr/>
          <p:nvPr/>
        </p:nvSpPr>
        <p:spPr>
          <a:xfrm>
            <a:off x="147485" y="4861406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44B23BB-1B52-CE82-4FAE-9835C537A398}"/>
              </a:ext>
            </a:extLst>
          </p:cNvPr>
          <p:cNvSpPr txBox="1"/>
          <p:nvPr/>
        </p:nvSpPr>
        <p:spPr>
          <a:xfrm>
            <a:off x="147484" y="5100858"/>
            <a:ext cx="647454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dirty="0">
                <a:latin typeface="Verdana" panose="020B0604030504040204" pitchFamily="34" charset="0"/>
                <a:ea typeface="Verdana" panose="020B0604030504040204" pitchFamily="34" charset="0"/>
              </a:rPr>
              <a:t>category</a:t>
            </a: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289B4DEF-E5D6-08E0-1BDE-6A48D4E73531}"/>
              </a:ext>
            </a:extLst>
          </p:cNvPr>
          <p:cNvSpPr/>
          <p:nvPr/>
        </p:nvSpPr>
        <p:spPr>
          <a:xfrm>
            <a:off x="147485" y="6936005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FBB64F3-EF84-5768-A129-8AC6716CA2CF}"/>
              </a:ext>
            </a:extLst>
          </p:cNvPr>
          <p:cNvSpPr txBox="1"/>
          <p:nvPr/>
        </p:nvSpPr>
        <p:spPr>
          <a:xfrm>
            <a:off x="235973" y="7146734"/>
            <a:ext cx="647454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dirty="0">
                <a:latin typeface="Verdana" panose="020B0604030504040204" pitchFamily="34" charset="0"/>
                <a:ea typeface="Verdana" panose="020B0604030504040204" pitchFamily="34" charset="0"/>
              </a:rPr>
              <a:t>data</a:t>
            </a:r>
          </a:p>
        </p:txBody>
      </p:sp>
      <p:sp>
        <p:nvSpPr>
          <p:cNvPr id="2" name="Snip Single Corner of Rectangle 1">
            <a:extLst>
              <a:ext uri="{FF2B5EF4-FFF2-40B4-BE49-F238E27FC236}">
                <a16:creationId xmlns:a16="http://schemas.microsoft.com/office/drawing/2014/main" id="{0B75090D-F58B-37A4-0994-1A610CAD4BB6}"/>
              </a:ext>
            </a:extLst>
          </p:cNvPr>
          <p:cNvSpPr/>
          <p:nvPr/>
        </p:nvSpPr>
        <p:spPr>
          <a:xfrm>
            <a:off x="-1" y="235243"/>
            <a:ext cx="2153267" cy="263313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Y2 – Statistics</a:t>
            </a:r>
          </a:p>
        </p:txBody>
      </p:sp>
    </p:spTree>
    <p:extLst>
      <p:ext uri="{BB962C8B-B14F-4D97-AF65-F5344CB8AC3E}">
        <p14:creationId xmlns:p14="http://schemas.microsoft.com/office/powerpoint/2010/main" val="39223814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l="27295" t="39259" r="27295" b="37778"/>
          <a:stretch/>
        </p:blipFill>
        <p:spPr>
          <a:xfrm>
            <a:off x="2634074" y="9219181"/>
            <a:ext cx="1314488" cy="51364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2621251" y="9659448"/>
            <a:ext cx="1314488" cy="1812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78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382772" y="9656540"/>
            <a:ext cx="2194157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4019789" y="9656540"/>
            <a:ext cx="246607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21B1A066-CBC4-BF8C-AFD8-FA0B895D1F92}"/>
              </a:ext>
            </a:extLst>
          </p:cNvPr>
          <p:cNvSpPr/>
          <p:nvPr/>
        </p:nvSpPr>
        <p:spPr>
          <a:xfrm>
            <a:off x="147484" y="751532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6E5DC20-86C6-A33C-CF63-6146921C5ABC}"/>
              </a:ext>
            </a:extLst>
          </p:cNvPr>
          <p:cNvSpPr txBox="1"/>
          <p:nvPr/>
        </p:nvSpPr>
        <p:spPr>
          <a:xfrm>
            <a:off x="147485" y="1053645"/>
            <a:ext cx="647454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dirty="0">
                <a:latin typeface="Verdana" panose="020B0604030504040204" pitchFamily="34" charset="0"/>
                <a:ea typeface="Verdana" panose="020B0604030504040204" pitchFamily="34" charset="0"/>
              </a:rPr>
              <a:t>chart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4E664381-0D10-63CB-D4DA-F21BA0FCE1D2}"/>
              </a:ext>
            </a:extLst>
          </p:cNvPr>
          <p:cNvSpPr/>
          <p:nvPr/>
        </p:nvSpPr>
        <p:spPr>
          <a:xfrm>
            <a:off x="191729" y="2806469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F975F44-387B-0F7B-F185-C65CA0737410}"/>
              </a:ext>
            </a:extLst>
          </p:cNvPr>
          <p:cNvSpPr txBox="1"/>
          <p:nvPr/>
        </p:nvSpPr>
        <p:spPr>
          <a:xfrm>
            <a:off x="202515" y="2956182"/>
            <a:ext cx="647454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dirty="0">
                <a:latin typeface="Verdana" panose="020B0604030504040204" pitchFamily="34" charset="0"/>
                <a:ea typeface="Verdana" panose="020B0604030504040204" pitchFamily="34" charset="0"/>
              </a:rPr>
              <a:t>Venn diagram</a:t>
            </a:r>
          </a:p>
        </p:txBody>
      </p:sp>
      <p:sp>
        <p:nvSpPr>
          <p:cNvPr id="2" name="Snip Single Corner of Rectangle 1">
            <a:extLst>
              <a:ext uri="{FF2B5EF4-FFF2-40B4-BE49-F238E27FC236}">
                <a16:creationId xmlns:a16="http://schemas.microsoft.com/office/drawing/2014/main" id="{0B75090D-F58B-37A4-0994-1A610CAD4BB6}"/>
              </a:ext>
            </a:extLst>
          </p:cNvPr>
          <p:cNvSpPr/>
          <p:nvPr/>
        </p:nvSpPr>
        <p:spPr>
          <a:xfrm>
            <a:off x="-1" y="235243"/>
            <a:ext cx="2153267" cy="263313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Y2 – Statistics</a:t>
            </a:r>
          </a:p>
        </p:txBody>
      </p:sp>
    </p:spTree>
    <p:extLst>
      <p:ext uri="{BB962C8B-B14F-4D97-AF65-F5344CB8AC3E}">
        <p14:creationId xmlns:p14="http://schemas.microsoft.com/office/powerpoint/2010/main" val="12610623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l="27295" t="39259" r="27295" b="37778"/>
          <a:stretch/>
        </p:blipFill>
        <p:spPr>
          <a:xfrm>
            <a:off x="2634074" y="9219181"/>
            <a:ext cx="1314488" cy="51364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2621251" y="9659448"/>
            <a:ext cx="1314488" cy="1812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78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382772" y="9656540"/>
            <a:ext cx="2194157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4019789" y="9656540"/>
            <a:ext cx="246607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A9B529F7-ED84-7565-8C24-5F0B275FB5DF}"/>
              </a:ext>
            </a:extLst>
          </p:cNvPr>
          <p:cNvSpPr txBox="1"/>
          <p:nvPr/>
        </p:nvSpPr>
        <p:spPr>
          <a:xfrm>
            <a:off x="382772" y="2480329"/>
            <a:ext cx="6220389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7500" dirty="0"/>
              <a:t>Statistics vocabulary introduced in Year 3</a:t>
            </a:r>
          </a:p>
        </p:txBody>
      </p:sp>
      <p:pic>
        <p:nvPicPr>
          <p:cNvPr id="33" name="Picture 32">
            <a:extLst>
              <a:ext uri="{FF2B5EF4-FFF2-40B4-BE49-F238E27FC236}">
                <a16:creationId xmlns:a16="http://schemas.microsoft.com/office/drawing/2014/main" id="{D4D8CA82-5865-FB24-1D7D-43F800E9616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04735" y="36493"/>
            <a:ext cx="1998407" cy="1998407"/>
          </a:xfrm>
          <a:prstGeom prst="rect">
            <a:avLst/>
          </a:prstGeom>
        </p:spPr>
      </p:pic>
      <p:sp>
        <p:nvSpPr>
          <p:cNvPr id="2" name="Snip Single Corner of Rectangle 1">
            <a:extLst>
              <a:ext uri="{FF2B5EF4-FFF2-40B4-BE49-F238E27FC236}">
                <a16:creationId xmlns:a16="http://schemas.microsoft.com/office/drawing/2014/main" id="{D4F96F78-8D72-C310-C104-B07710D3CB11}"/>
              </a:ext>
            </a:extLst>
          </p:cNvPr>
          <p:cNvSpPr/>
          <p:nvPr/>
        </p:nvSpPr>
        <p:spPr>
          <a:xfrm>
            <a:off x="-1" y="235243"/>
            <a:ext cx="2153267" cy="263313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Y3 – Statistics</a:t>
            </a:r>
          </a:p>
        </p:txBody>
      </p:sp>
    </p:spTree>
    <p:extLst>
      <p:ext uri="{BB962C8B-B14F-4D97-AF65-F5344CB8AC3E}">
        <p14:creationId xmlns:p14="http://schemas.microsoft.com/office/powerpoint/2010/main" val="30397443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l="27295" t="39259" r="27295" b="37778"/>
          <a:stretch/>
        </p:blipFill>
        <p:spPr>
          <a:xfrm>
            <a:off x="2634074" y="9219181"/>
            <a:ext cx="1314488" cy="51364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2621251" y="9659448"/>
            <a:ext cx="1314488" cy="1812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78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382772" y="9656540"/>
            <a:ext cx="2194157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4019789" y="9656540"/>
            <a:ext cx="246607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21B1A066-CBC4-BF8C-AFD8-FA0B895D1F92}"/>
              </a:ext>
            </a:extLst>
          </p:cNvPr>
          <p:cNvSpPr/>
          <p:nvPr/>
        </p:nvSpPr>
        <p:spPr>
          <a:xfrm>
            <a:off x="147484" y="751532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6E5DC20-86C6-A33C-CF63-6146921C5ABC}"/>
              </a:ext>
            </a:extLst>
          </p:cNvPr>
          <p:cNvSpPr txBox="1"/>
          <p:nvPr/>
        </p:nvSpPr>
        <p:spPr>
          <a:xfrm>
            <a:off x="147485" y="1053645"/>
            <a:ext cx="647454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dirty="0">
                <a:latin typeface="Verdana" panose="020B0604030504040204" pitchFamily="34" charset="0"/>
                <a:ea typeface="Verdana" panose="020B0604030504040204" pitchFamily="34" charset="0"/>
              </a:rPr>
              <a:t>bar chart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4E664381-0D10-63CB-D4DA-F21BA0FCE1D2}"/>
              </a:ext>
            </a:extLst>
          </p:cNvPr>
          <p:cNvSpPr/>
          <p:nvPr/>
        </p:nvSpPr>
        <p:spPr>
          <a:xfrm>
            <a:off x="191729" y="2806469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F975F44-387B-0F7B-F185-C65CA0737410}"/>
              </a:ext>
            </a:extLst>
          </p:cNvPr>
          <p:cNvSpPr txBox="1"/>
          <p:nvPr/>
        </p:nvSpPr>
        <p:spPr>
          <a:xfrm>
            <a:off x="147485" y="3081749"/>
            <a:ext cx="647454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dirty="0">
                <a:latin typeface="Verdana" panose="020B0604030504040204" pitchFamily="34" charset="0"/>
                <a:ea typeface="Verdana" panose="020B0604030504040204" pitchFamily="34" charset="0"/>
              </a:rPr>
              <a:t>scale</a:t>
            </a:r>
          </a:p>
        </p:txBody>
      </p:sp>
      <p:sp>
        <p:nvSpPr>
          <p:cNvPr id="2" name="Snip Single Corner of Rectangle 1">
            <a:extLst>
              <a:ext uri="{FF2B5EF4-FFF2-40B4-BE49-F238E27FC236}">
                <a16:creationId xmlns:a16="http://schemas.microsoft.com/office/drawing/2014/main" id="{966DCDE8-0FF4-2D0B-CD8B-1258E3F4842C}"/>
              </a:ext>
            </a:extLst>
          </p:cNvPr>
          <p:cNvSpPr/>
          <p:nvPr/>
        </p:nvSpPr>
        <p:spPr>
          <a:xfrm>
            <a:off x="-1" y="235243"/>
            <a:ext cx="2153267" cy="263313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Y3 – Statistics</a:t>
            </a:r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1614FEC2-E4A4-4384-4C9B-5593B6A46ACA}"/>
              </a:ext>
            </a:extLst>
          </p:cNvPr>
          <p:cNvSpPr/>
          <p:nvPr/>
        </p:nvSpPr>
        <p:spPr>
          <a:xfrm>
            <a:off x="147484" y="4874327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C60A96D-CF86-DB3D-1E34-17C9ED586F79}"/>
              </a:ext>
            </a:extLst>
          </p:cNvPr>
          <p:cNvSpPr txBox="1"/>
          <p:nvPr/>
        </p:nvSpPr>
        <p:spPr>
          <a:xfrm>
            <a:off x="235973" y="4729406"/>
            <a:ext cx="6474542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400" dirty="0">
                <a:latin typeface="Verdana" panose="020B0604030504040204" pitchFamily="34" charset="0"/>
                <a:ea typeface="Verdana" panose="020B0604030504040204" pitchFamily="34" charset="0"/>
              </a:rPr>
              <a:t>Carroll diagram</a:t>
            </a:r>
          </a:p>
        </p:txBody>
      </p:sp>
    </p:spTree>
    <p:extLst>
      <p:ext uri="{BB962C8B-B14F-4D97-AF65-F5344CB8AC3E}">
        <p14:creationId xmlns:p14="http://schemas.microsoft.com/office/powerpoint/2010/main" val="428621797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l="27295" t="39259" r="27295" b="37778"/>
          <a:stretch/>
        </p:blipFill>
        <p:spPr>
          <a:xfrm>
            <a:off x="2634074" y="9219181"/>
            <a:ext cx="1314488" cy="51364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2621251" y="9659448"/>
            <a:ext cx="1314488" cy="1812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78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382772" y="9656540"/>
            <a:ext cx="2194157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4019789" y="9656540"/>
            <a:ext cx="246607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A9B529F7-ED84-7565-8C24-5F0B275FB5DF}"/>
              </a:ext>
            </a:extLst>
          </p:cNvPr>
          <p:cNvSpPr txBox="1"/>
          <p:nvPr/>
        </p:nvSpPr>
        <p:spPr>
          <a:xfrm>
            <a:off x="265471" y="2320358"/>
            <a:ext cx="6220389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7500" dirty="0"/>
              <a:t>Statistics vocabulary introduced in Year 4</a:t>
            </a:r>
          </a:p>
        </p:txBody>
      </p:sp>
      <p:pic>
        <p:nvPicPr>
          <p:cNvPr id="33" name="Picture 32">
            <a:extLst>
              <a:ext uri="{FF2B5EF4-FFF2-40B4-BE49-F238E27FC236}">
                <a16:creationId xmlns:a16="http://schemas.microsoft.com/office/drawing/2014/main" id="{D4D8CA82-5865-FB24-1D7D-43F800E9616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04735" y="36493"/>
            <a:ext cx="1998407" cy="1998407"/>
          </a:xfrm>
          <a:prstGeom prst="rect">
            <a:avLst/>
          </a:prstGeom>
        </p:spPr>
      </p:pic>
      <p:sp>
        <p:nvSpPr>
          <p:cNvPr id="2" name="Snip Single Corner of Rectangle 1">
            <a:extLst>
              <a:ext uri="{FF2B5EF4-FFF2-40B4-BE49-F238E27FC236}">
                <a16:creationId xmlns:a16="http://schemas.microsoft.com/office/drawing/2014/main" id="{7D4BDDD6-CD7E-3520-B6E4-CC2099FCB7F4}"/>
              </a:ext>
            </a:extLst>
          </p:cNvPr>
          <p:cNvSpPr/>
          <p:nvPr/>
        </p:nvSpPr>
        <p:spPr>
          <a:xfrm>
            <a:off x="-1" y="235243"/>
            <a:ext cx="2153267" cy="263313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Y4 – Statistics</a:t>
            </a:r>
          </a:p>
        </p:txBody>
      </p:sp>
    </p:spTree>
    <p:extLst>
      <p:ext uri="{BB962C8B-B14F-4D97-AF65-F5344CB8AC3E}">
        <p14:creationId xmlns:p14="http://schemas.microsoft.com/office/powerpoint/2010/main" val="221787299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l="27295" t="39259" r="27295" b="37778"/>
          <a:stretch/>
        </p:blipFill>
        <p:spPr>
          <a:xfrm>
            <a:off x="2634074" y="9219181"/>
            <a:ext cx="1314488" cy="51364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2621251" y="9659448"/>
            <a:ext cx="1314488" cy="1812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78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382772" y="9656540"/>
            <a:ext cx="2194157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4019789" y="9656540"/>
            <a:ext cx="246607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21B1A066-CBC4-BF8C-AFD8-FA0B895D1F92}"/>
              </a:ext>
            </a:extLst>
          </p:cNvPr>
          <p:cNvSpPr/>
          <p:nvPr/>
        </p:nvSpPr>
        <p:spPr>
          <a:xfrm>
            <a:off x="147484" y="751532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6E5DC20-86C6-A33C-CF63-6146921C5ABC}"/>
              </a:ext>
            </a:extLst>
          </p:cNvPr>
          <p:cNvSpPr txBox="1"/>
          <p:nvPr/>
        </p:nvSpPr>
        <p:spPr>
          <a:xfrm>
            <a:off x="147485" y="1053645"/>
            <a:ext cx="647454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dirty="0">
                <a:latin typeface="Verdana" panose="020B0604030504040204" pitchFamily="34" charset="0"/>
                <a:ea typeface="Verdana" panose="020B0604030504040204" pitchFamily="34" charset="0"/>
              </a:rPr>
              <a:t>discrete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4E664381-0D10-63CB-D4DA-F21BA0FCE1D2}"/>
              </a:ext>
            </a:extLst>
          </p:cNvPr>
          <p:cNvSpPr/>
          <p:nvPr/>
        </p:nvSpPr>
        <p:spPr>
          <a:xfrm>
            <a:off x="191729" y="2806469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F975F44-387B-0F7B-F185-C65CA0737410}"/>
              </a:ext>
            </a:extLst>
          </p:cNvPr>
          <p:cNvSpPr txBox="1"/>
          <p:nvPr/>
        </p:nvSpPr>
        <p:spPr>
          <a:xfrm>
            <a:off x="147485" y="3081749"/>
            <a:ext cx="647454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dirty="0">
                <a:latin typeface="Verdana" panose="020B0604030504040204" pitchFamily="34" charset="0"/>
                <a:ea typeface="Verdana" panose="020B0604030504040204" pitchFamily="34" charset="0"/>
              </a:rPr>
              <a:t>continuous</a:t>
            </a:r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95762071-8C63-79F5-77F4-C5E0A36C0BE9}"/>
              </a:ext>
            </a:extLst>
          </p:cNvPr>
          <p:cNvSpPr/>
          <p:nvPr/>
        </p:nvSpPr>
        <p:spPr>
          <a:xfrm>
            <a:off x="147485" y="4861406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44B23BB-1B52-CE82-4FAE-9835C537A398}"/>
              </a:ext>
            </a:extLst>
          </p:cNvPr>
          <p:cNvSpPr txBox="1"/>
          <p:nvPr/>
        </p:nvSpPr>
        <p:spPr>
          <a:xfrm>
            <a:off x="147484" y="5100858"/>
            <a:ext cx="647454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dirty="0">
                <a:latin typeface="Verdana" panose="020B0604030504040204" pitchFamily="34" charset="0"/>
                <a:ea typeface="Verdana" panose="020B0604030504040204" pitchFamily="34" charset="0"/>
              </a:rPr>
              <a:t>label</a:t>
            </a: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289B4DEF-E5D6-08E0-1BDE-6A48D4E73531}"/>
              </a:ext>
            </a:extLst>
          </p:cNvPr>
          <p:cNvSpPr/>
          <p:nvPr/>
        </p:nvSpPr>
        <p:spPr>
          <a:xfrm>
            <a:off x="147485" y="6936005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FBB64F3-EF84-5768-A129-8AC6716CA2CF}"/>
              </a:ext>
            </a:extLst>
          </p:cNvPr>
          <p:cNvSpPr txBox="1"/>
          <p:nvPr/>
        </p:nvSpPr>
        <p:spPr>
          <a:xfrm>
            <a:off x="235973" y="7146734"/>
            <a:ext cx="647454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dirty="0">
                <a:latin typeface="Verdana" panose="020B0604030504040204" pitchFamily="34" charset="0"/>
                <a:ea typeface="Verdana" panose="020B0604030504040204" pitchFamily="34" charset="0"/>
              </a:rPr>
              <a:t>time graph</a:t>
            </a:r>
          </a:p>
        </p:txBody>
      </p:sp>
      <p:sp>
        <p:nvSpPr>
          <p:cNvPr id="2" name="Snip Single Corner of Rectangle 1">
            <a:extLst>
              <a:ext uri="{FF2B5EF4-FFF2-40B4-BE49-F238E27FC236}">
                <a16:creationId xmlns:a16="http://schemas.microsoft.com/office/drawing/2014/main" id="{451B5E57-A8A9-13D0-7494-14121603A4A7}"/>
              </a:ext>
            </a:extLst>
          </p:cNvPr>
          <p:cNvSpPr/>
          <p:nvPr/>
        </p:nvSpPr>
        <p:spPr>
          <a:xfrm>
            <a:off x="-1" y="235243"/>
            <a:ext cx="2153267" cy="263313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Y4 – Statistics</a:t>
            </a:r>
          </a:p>
        </p:txBody>
      </p:sp>
    </p:spTree>
    <p:extLst>
      <p:ext uri="{BB962C8B-B14F-4D97-AF65-F5344CB8AC3E}">
        <p14:creationId xmlns:p14="http://schemas.microsoft.com/office/powerpoint/2010/main" val="43221243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l="27295" t="39259" r="27295" b="37778"/>
          <a:stretch/>
        </p:blipFill>
        <p:spPr>
          <a:xfrm>
            <a:off x="2634074" y="9219181"/>
            <a:ext cx="1314488" cy="51364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2621251" y="9659448"/>
            <a:ext cx="1314488" cy="1812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78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382772" y="9656540"/>
            <a:ext cx="2194157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4019789" y="9656540"/>
            <a:ext cx="246607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Snip Single Corner of Rectangle 1">
            <a:extLst>
              <a:ext uri="{FF2B5EF4-FFF2-40B4-BE49-F238E27FC236}">
                <a16:creationId xmlns:a16="http://schemas.microsoft.com/office/drawing/2014/main" id="{451B5E57-A8A9-13D0-7494-14121603A4A7}"/>
              </a:ext>
            </a:extLst>
          </p:cNvPr>
          <p:cNvSpPr/>
          <p:nvPr/>
        </p:nvSpPr>
        <p:spPr>
          <a:xfrm>
            <a:off x="-1" y="235243"/>
            <a:ext cx="2153267" cy="263313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Y4 – Statistics</a:t>
            </a: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842713DD-8C3A-66D8-2307-3C8035831BAF}"/>
              </a:ext>
            </a:extLst>
          </p:cNvPr>
          <p:cNvSpPr/>
          <p:nvPr/>
        </p:nvSpPr>
        <p:spPr>
          <a:xfrm>
            <a:off x="147484" y="751532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58A2B0F-F179-E85C-41DA-8C4D42C4C59A}"/>
              </a:ext>
            </a:extLst>
          </p:cNvPr>
          <p:cNvSpPr txBox="1"/>
          <p:nvPr/>
        </p:nvSpPr>
        <p:spPr>
          <a:xfrm>
            <a:off x="235974" y="938823"/>
            <a:ext cx="647454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dirty="0">
                <a:latin typeface="Verdana" panose="020B0604030504040204" pitchFamily="34" charset="0"/>
                <a:ea typeface="Verdana" panose="020B0604030504040204" pitchFamily="34" charset="0"/>
              </a:rPr>
              <a:t>line graph</a:t>
            </a:r>
          </a:p>
        </p:txBody>
      </p:sp>
    </p:spTree>
    <p:extLst>
      <p:ext uri="{BB962C8B-B14F-4D97-AF65-F5344CB8AC3E}">
        <p14:creationId xmlns:p14="http://schemas.microsoft.com/office/powerpoint/2010/main" val="3800910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131</TotalTime>
  <Words>136</Words>
  <Application>Microsoft Office PowerPoint</Application>
  <PresentationFormat>A4 Paper (210x297 mm)</PresentationFormat>
  <Paragraphs>59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9" baseType="lpstr">
      <vt:lpstr>Arial</vt:lpstr>
      <vt:lpstr>Calibri</vt:lpstr>
      <vt:lpstr>Calibri Light</vt:lpstr>
      <vt:lpstr>Verdana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Andrew Jennings</dc:creator>
  <cp:lastModifiedBy>Sarah Farrell</cp:lastModifiedBy>
  <cp:revision>22</cp:revision>
  <dcterms:created xsi:type="dcterms:W3CDTF">2022-02-01T11:05:46Z</dcterms:created>
  <dcterms:modified xsi:type="dcterms:W3CDTF">2023-10-01T20:06:41Z</dcterms:modified>
</cp:coreProperties>
</file>